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xls" ContentType="application/vnd.ms-exce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306" r:id="rId43"/>
    <p:sldId id="307" r:id="rId44"/>
    <p:sldId id="308" r:id="rId45"/>
    <p:sldId id="309" r:id="rId46"/>
    <p:sldId id="310" r:id="rId47"/>
    <p:sldId id="311" r:id="rId48"/>
    <p:sldId id="312" r:id="rId49"/>
    <p:sldId id="313" r:id="rId50"/>
    <p:sldId id="314" r:id="rId51"/>
    <p:sldId id="315" r:id="rId52"/>
    <p:sldId id="316" r:id="rId53"/>
    <p:sldId id="317" r:id="rId54"/>
    <p:sldId id="318" r:id="rId55"/>
  </p:sldIdLst>
  <p:sldSz cx="10058400" cy="7772400"/>
  <p:notesSz cx="6858000" cy="9144000"/>
  <p:defaultTextStyle>
    <a:defPPr>
      <a:defRPr lang="en-US"/>
    </a:defPPr>
    <a:lvl1pPr algn="l" rtl="0" fontAlgn="base">
      <a:spcBef>
        <a:spcPct val="0"/>
      </a:spcBef>
      <a:spcAft>
        <a:spcPct val="0"/>
      </a:spcAft>
      <a:defRPr kern="1200">
        <a:solidFill>
          <a:schemeClr val="tx1"/>
        </a:solidFill>
        <a:latin typeface="Palatino Linotype" pitchFamily="18" charset="0"/>
        <a:ea typeface="+mn-ea"/>
        <a:cs typeface="+mn-cs"/>
      </a:defRPr>
    </a:lvl1pPr>
    <a:lvl2pPr marL="508000" indent="-50800" algn="l" rtl="0" fontAlgn="base">
      <a:spcBef>
        <a:spcPct val="0"/>
      </a:spcBef>
      <a:spcAft>
        <a:spcPct val="0"/>
      </a:spcAft>
      <a:defRPr kern="1200">
        <a:solidFill>
          <a:schemeClr val="tx1"/>
        </a:solidFill>
        <a:latin typeface="Palatino Linotype" pitchFamily="18" charset="0"/>
        <a:ea typeface="+mn-ea"/>
        <a:cs typeface="+mn-cs"/>
      </a:defRPr>
    </a:lvl2pPr>
    <a:lvl3pPr marL="1017588" indent="-103188" algn="l" rtl="0" fontAlgn="base">
      <a:spcBef>
        <a:spcPct val="0"/>
      </a:spcBef>
      <a:spcAft>
        <a:spcPct val="0"/>
      </a:spcAft>
      <a:defRPr kern="1200">
        <a:solidFill>
          <a:schemeClr val="tx1"/>
        </a:solidFill>
        <a:latin typeface="Palatino Linotype" pitchFamily="18" charset="0"/>
        <a:ea typeface="+mn-ea"/>
        <a:cs typeface="+mn-cs"/>
      </a:defRPr>
    </a:lvl3pPr>
    <a:lvl4pPr marL="1527175" indent="-155575" algn="l" rtl="0" fontAlgn="base">
      <a:spcBef>
        <a:spcPct val="0"/>
      </a:spcBef>
      <a:spcAft>
        <a:spcPct val="0"/>
      </a:spcAft>
      <a:defRPr kern="1200">
        <a:solidFill>
          <a:schemeClr val="tx1"/>
        </a:solidFill>
        <a:latin typeface="Palatino Linotype" pitchFamily="18" charset="0"/>
        <a:ea typeface="+mn-ea"/>
        <a:cs typeface="+mn-cs"/>
      </a:defRPr>
    </a:lvl4pPr>
    <a:lvl5pPr marL="2036763" indent="-207963" algn="l" rtl="0" fontAlgn="base">
      <a:spcBef>
        <a:spcPct val="0"/>
      </a:spcBef>
      <a:spcAft>
        <a:spcPct val="0"/>
      </a:spcAft>
      <a:defRPr kern="1200">
        <a:solidFill>
          <a:schemeClr val="tx1"/>
        </a:solidFill>
        <a:latin typeface="Palatino Linotype" pitchFamily="18" charset="0"/>
        <a:ea typeface="+mn-ea"/>
        <a:cs typeface="+mn-cs"/>
      </a:defRPr>
    </a:lvl5pPr>
    <a:lvl6pPr marL="2286000" algn="l" defTabSz="914400" rtl="0" eaLnBrk="1" latinLnBrk="0" hangingPunct="1">
      <a:defRPr kern="1200">
        <a:solidFill>
          <a:schemeClr val="tx1"/>
        </a:solidFill>
        <a:latin typeface="Palatino Linotype" pitchFamily="18" charset="0"/>
        <a:ea typeface="+mn-ea"/>
        <a:cs typeface="+mn-cs"/>
      </a:defRPr>
    </a:lvl6pPr>
    <a:lvl7pPr marL="2743200" algn="l" defTabSz="914400" rtl="0" eaLnBrk="1" latinLnBrk="0" hangingPunct="1">
      <a:defRPr kern="1200">
        <a:solidFill>
          <a:schemeClr val="tx1"/>
        </a:solidFill>
        <a:latin typeface="Palatino Linotype" pitchFamily="18" charset="0"/>
        <a:ea typeface="+mn-ea"/>
        <a:cs typeface="+mn-cs"/>
      </a:defRPr>
    </a:lvl7pPr>
    <a:lvl8pPr marL="3200400" algn="l" defTabSz="914400" rtl="0" eaLnBrk="1" latinLnBrk="0" hangingPunct="1">
      <a:defRPr kern="1200">
        <a:solidFill>
          <a:schemeClr val="tx1"/>
        </a:solidFill>
        <a:latin typeface="Palatino Linotype" pitchFamily="18" charset="0"/>
        <a:ea typeface="+mn-ea"/>
        <a:cs typeface="+mn-cs"/>
      </a:defRPr>
    </a:lvl8pPr>
    <a:lvl9pPr marL="3657600" algn="l" defTabSz="914400" rtl="0" eaLnBrk="1" latinLnBrk="0" hangingPunct="1">
      <a:defRPr kern="1200">
        <a:solidFill>
          <a:schemeClr val="tx1"/>
        </a:solidFill>
        <a:latin typeface="Palatino Linotype"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EAEAE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4706" autoAdjust="0"/>
    <p:restoredTop sz="90929"/>
  </p:normalViewPr>
  <p:slideViewPr>
    <p:cSldViewPr>
      <p:cViewPr varScale="1">
        <p:scale>
          <a:sx n="55" d="100"/>
          <a:sy n="55" d="100"/>
        </p:scale>
        <p:origin x="-2010" y="-84"/>
      </p:cViewPr>
      <p:guideLst>
        <p:guide orient="horz" pos="2448"/>
        <p:guide pos="3168"/>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5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a:srcRect/>
          <a:stretch>
            <a:fillRect/>
          </a:stretch>
        </p:blipFill>
        <p:spPr bwMode="auto">
          <a:xfrm>
            <a:off x="0" y="0"/>
            <a:ext cx="10058400" cy="7772400"/>
          </a:xfrm>
          <a:prstGeom prst="rect">
            <a:avLst/>
          </a:prstGeom>
          <a:noFill/>
        </p:spPr>
      </p:pic>
      <p:sp>
        <p:nvSpPr>
          <p:cNvPr id="30723" name="Rectangle 3"/>
          <p:cNvSpPr>
            <a:spLocks noGrp="1" noChangeArrowheads="1"/>
          </p:cNvSpPr>
          <p:nvPr>
            <p:ph type="ctrTitle"/>
          </p:nvPr>
        </p:nvSpPr>
        <p:spPr>
          <a:xfrm>
            <a:off x="754063" y="2414588"/>
            <a:ext cx="8550275" cy="1665287"/>
          </a:xfrm>
        </p:spPr>
        <p:txBody>
          <a:bodyPr/>
          <a:lstStyle>
            <a:lvl1pPr>
              <a:defRPr/>
            </a:lvl1pPr>
          </a:lstStyle>
          <a:p>
            <a:r>
              <a:rPr lang="en-US"/>
              <a:t>Click to edit Master title style</a:t>
            </a:r>
          </a:p>
        </p:txBody>
      </p:sp>
      <p:sp>
        <p:nvSpPr>
          <p:cNvPr id="30724" name="Rectangle 4"/>
          <p:cNvSpPr>
            <a:spLocks noGrp="1" noChangeArrowheads="1"/>
          </p:cNvSpPr>
          <p:nvPr>
            <p:ph type="subTitle" idx="1"/>
          </p:nvPr>
        </p:nvSpPr>
        <p:spPr>
          <a:xfrm>
            <a:off x="1508125" y="4403725"/>
            <a:ext cx="7042150" cy="1987550"/>
          </a:xfrm>
        </p:spPr>
        <p:txBody>
          <a:bodyPr/>
          <a:lstStyle>
            <a:lvl1pPr marL="0" indent="0" algn="ctr">
              <a:buFontTx/>
              <a:buNone/>
              <a:defRPr/>
            </a:lvl1pPr>
          </a:lstStyle>
          <a:p>
            <a:r>
              <a:rPr lang="en-US"/>
              <a:t>Click to edit Master subtitle style</a:t>
            </a:r>
          </a:p>
        </p:txBody>
      </p:sp>
      <p:sp>
        <p:nvSpPr>
          <p:cNvPr id="30725" name="Rectangle 5"/>
          <p:cNvSpPr>
            <a:spLocks noGrp="1" noChangeArrowheads="1"/>
          </p:cNvSpPr>
          <p:nvPr>
            <p:ph type="dt" sz="half" idx="2"/>
          </p:nvPr>
        </p:nvSpPr>
        <p:spPr/>
        <p:txBody>
          <a:bodyPr/>
          <a:lstStyle>
            <a:lvl1pPr>
              <a:defRPr/>
            </a:lvl1pPr>
          </a:lstStyle>
          <a:p>
            <a:fld id="{8B8BC301-CE56-478C-AE27-56D20C6EABC6}" type="datetimeFigureOut">
              <a:rPr lang="en-US"/>
              <a:pPr/>
              <a:t>1/21/2020</a:t>
            </a:fld>
            <a:endParaRPr lang="en-US"/>
          </a:p>
        </p:txBody>
      </p:sp>
      <p:sp>
        <p:nvSpPr>
          <p:cNvPr id="30726" name="Rectangle 6"/>
          <p:cNvSpPr>
            <a:spLocks noGrp="1" noChangeArrowheads="1"/>
          </p:cNvSpPr>
          <p:nvPr>
            <p:ph type="ftr" sz="quarter" idx="3"/>
          </p:nvPr>
        </p:nvSpPr>
        <p:spPr/>
        <p:txBody>
          <a:bodyPr/>
          <a:lstStyle>
            <a:lvl1pPr>
              <a:defRPr/>
            </a:lvl1pPr>
          </a:lstStyle>
          <a:p>
            <a:endParaRPr lang="en-US"/>
          </a:p>
        </p:txBody>
      </p:sp>
      <p:sp>
        <p:nvSpPr>
          <p:cNvPr id="30727" name="Rectangle 7"/>
          <p:cNvSpPr>
            <a:spLocks noGrp="1" noChangeArrowheads="1"/>
          </p:cNvSpPr>
          <p:nvPr>
            <p:ph type="sldNum" sz="quarter" idx="4"/>
          </p:nvPr>
        </p:nvSpPr>
        <p:spPr/>
        <p:txBody>
          <a:bodyPr/>
          <a:lstStyle>
            <a:lvl1pPr>
              <a:defRPr/>
            </a:lvl1pPr>
          </a:lstStyle>
          <a:p>
            <a:fld id="{1F690ED1-CD20-4C8A-9FB9-72622C6A459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F40CE162-F195-42A5-A684-74D7B34B5BCE}" type="datetimeFigureOut">
              <a:rPr lang="en-US"/>
              <a:pPr/>
              <a:t>1/21/2020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AEB21C7-787C-4F26-A492-2CFB122766F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5200" y="152400"/>
            <a:ext cx="2270125" cy="7239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3238" y="152400"/>
            <a:ext cx="6659562" cy="7239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C8FF2416-609E-4BEE-AD72-31CA77AD87E2}" type="datetimeFigureOut">
              <a:rPr lang="en-US"/>
              <a:pPr/>
              <a:t>1/21/2020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4D1C31A-9F3B-42F2-A2B1-20A7987BA0B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46B000F-F419-47FC-BD11-D09570FD7C9C}" type="datetimeFigureOut">
              <a:rPr lang="en-US"/>
              <a:pPr/>
              <a:t>1/21/2020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901F9F5-65CA-4334-BB49-0682AB314C7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7DE34606-767A-4698-951C-5CEC5EBFF5E5}" type="datetimeFigureOut">
              <a:rPr lang="en-US"/>
              <a:pPr/>
              <a:t>1/21/2020</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50F18C3-4584-456D-9F05-64ABCE8EB72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3238" y="1371600"/>
            <a:ext cx="4449762" cy="601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1371600"/>
            <a:ext cx="4449763" cy="6019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EF04EDC4-D435-4B4E-85B9-0BD6730166D5}" type="datetimeFigureOut">
              <a:rPr lang="en-US"/>
              <a:pPr/>
              <a:t>1/21/2020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3E4A81B-F0B2-4521-8BBE-D73DE7C506D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9555F235-4D98-4253-9E14-620E221FC457}" type="datetimeFigureOut">
              <a:rPr lang="en-US"/>
              <a:pPr/>
              <a:t>1/21/2020</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E9DFD54F-5128-4ACE-BE44-27492C26A7C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57E0D7F2-91DF-412B-9A9A-7F68D42CB738}" type="datetimeFigureOut">
              <a:rPr lang="en-US"/>
              <a:pPr/>
              <a:t>1/21/2020</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B80FC8A-9D84-4256-93EF-84A9C90F628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3B372D90-B9B9-4049-A5DB-B54DFF68015B}" type="datetimeFigureOut">
              <a:rPr lang="en-US"/>
              <a:pPr/>
              <a:t>1/21/2020</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5FE3952-D866-466E-94C4-3CB2AFA0573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8674D2F2-EC00-4343-A4E7-F2A51C1C2D1A}" type="datetimeFigureOut">
              <a:rPr lang="en-US"/>
              <a:pPr/>
              <a:t>1/21/2020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DD77570-0302-4795-9C84-9F1322D5D63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4B32CBBD-6CF4-4520-8DCA-C625C3F7D9CB}" type="datetimeFigureOut">
              <a:rPr lang="en-US"/>
              <a:pPr/>
              <a:t>1/21/2020</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E2750F7-FA60-4BC3-9987-12799F4A72A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9698" name="Rectangle 2050"/>
          <p:cNvSpPr>
            <a:spLocks noGrp="1" noChangeArrowheads="1"/>
          </p:cNvSpPr>
          <p:nvPr>
            <p:ph type="title"/>
          </p:nvPr>
        </p:nvSpPr>
        <p:spPr bwMode="auto">
          <a:xfrm>
            <a:off x="533400" y="152400"/>
            <a:ext cx="9051925" cy="914400"/>
          </a:xfrm>
          <a:prstGeom prst="rect">
            <a:avLst/>
          </a:prstGeom>
          <a:noFill/>
          <a:ln w="9525">
            <a:noFill/>
            <a:miter lim="800000"/>
            <a:headEnd/>
            <a:tailEnd/>
          </a:ln>
          <a:effectLst/>
        </p:spPr>
        <p:txBody>
          <a:bodyPr vert="horz" wrap="square" lIns="101882" tIns="50941" rIns="101882" bIns="50941" numCol="1" anchor="ctr" anchorCtr="0" compatLnSpc="1">
            <a:prstTxWarp prst="textNoShape">
              <a:avLst/>
            </a:prstTxWarp>
          </a:bodyPr>
          <a:lstStyle/>
          <a:p>
            <a:pPr lvl="0"/>
            <a:r>
              <a:rPr lang="en-US" smtClean="0"/>
              <a:t>Click to edit Master title style</a:t>
            </a:r>
          </a:p>
        </p:txBody>
      </p:sp>
      <p:sp>
        <p:nvSpPr>
          <p:cNvPr id="29699" name="Rectangle 2051"/>
          <p:cNvSpPr>
            <a:spLocks noGrp="1" noChangeArrowheads="1"/>
          </p:cNvSpPr>
          <p:nvPr>
            <p:ph type="body" idx="1"/>
          </p:nvPr>
        </p:nvSpPr>
        <p:spPr bwMode="auto">
          <a:xfrm>
            <a:off x="503238" y="1371600"/>
            <a:ext cx="9051925" cy="601980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0" name="Rectangle 2052"/>
          <p:cNvSpPr>
            <a:spLocks noGrp="1" noChangeArrowheads="1"/>
          </p:cNvSpPr>
          <p:nvPr>
            <p:ph type="dt" sz="half" idx="2"/>
          </p:nvPr>
        </p:nvSpPr>
        <p:spPr bwMode="auto">
          <a:xfrm>
            <a:off x="503238" y="7078663"/>
            <a:ext cx="2346325" cy="53975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defTabSz="1019175">
              <a:defRPr sz="1600"/>
            </a:lvl1pPr>
          </a:lstStyle>
          <a:p>
            <a:fld id="{C95669A4-8166-4E86-B633-A561800C0CB1}" type="datetimeFigureOut">
              <a:rPr lang="en-US"/>
              <a:pPr/>
              <a:t>1/21/2020</a:t>
            </a:fld>
            <a:endParaRPr lang="en-US"/>
          </a:p>
        </p:txBody>
      </p:sp>
      <p:sp>
        <p:nvSpPr>
          <p:cNvPr id="29701" name="Rectangle 2053"/>
          <p:cNvSpPr>
            <a:spLocks noGrp="1" noChangeArrowheads="1"/>
          </p:cNvSpPr>
          <p:nvPr>
            <p:ph type="ftr" sz="quarter" idx="3"/>
          </p:nvPr>
        </p:nvSpPr>
        <p:spPr bwMode="auto">
          <a:xfrm>
            <a:off x="3436938" y="7078663"/>
            <a:ext cx="3184525" cy="53975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algn="ctr" defTabSz="1019175">
              <a:defRPr sz="1600"/>
            </a:lvl1pPr>
          </a:lstStyle>
          <a:p>
            <a:endParaRPr lang="en-US"/>
          </a:p>
        </p:txBody>
      </p:sp>
      <p:sp>
        <p:nvSpPr>
          <p:cNvPr id="29702" name="Rectangle 2054"/>
          <p:cNvSpPr>
            <a:spLocks noGrp="1" noChangeArrowheads="1"/>
          </p:cNvSpPr>
          <p:nvPr>
            <p:ph type="sldNum" sz="quarter" idx="4"/>
          </p:nvPr>
        </p:nvSpPr>
        <p:spPr bwMode="auto">
          <a:xfrm>
            <a:off x="7208838" y="7078663"/>
            <a:ext cx="2346325" cy="539750"/>
          </a:xfrm>
          <a:prstGeom prst="rect">
            <a:avLst/>
          </a:prstGeom>
          <a:noFill/>
          <a:ln w="9525">
            <a:noFill/>
            <a:miter lim="800000"/>
            <a:headEnd/>
            <a:tailEnd/>
          </a:ln>
          <a:effectLst/>
        </p:spPr>
        <p:txBody>
          <a:bodyPr vert="horz" wrap="square" lIns="101882" tIns="50941" rIns="101882" bIns="50941" numCol="1" anchor="t" anchorCtr="0" compatLnSpc="1">
            <a:prstTxWarp prst="textNoShape">
              <a:avLst/>
            </a:prstTxWarp>
          </a:bodyPr>
          <a:lstStyle>
            <a:lvl1pPr algn="r" defTabSz="1019175">
              <a:defRPr sz="1600"/>
            </a:lvl1pPr>
          </a:lstStyle>
          <a:p>
            <a:fld id="{37E30610-7F3A-4E5F-B3F3-8C6A99421963}"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1019175" rtl="0" fontAlgn="base">
        <a:spcBef>
          <a:spcPct val="0"/>
        </a:spcBef>
        <a:spcAft>
          <a:spcPct val="0"/>
        </a:spcAft>
        <a:defRPr sz="4900">
          <a:solidFill>
            <a:schemeClr val="tx1"/>
          </a:solidFill>
          <a:latin typeface="+mj-lt"/>
          <a:ea typeface="+mj-ea"/>
          <a:cs typeface="+mj-cs"/>
        </a:defRPr>
      </a:lvl1pPr>
      <a:lvl2pPr algn="ctr" defTabSz="1019175" rtl="0" fontAlgn="base">
        <a:spcBef>
          <a:spcPct val="0"/>
        </a:spcBef>
        <a:spcAft>
          <a:spcPct val="0"/>
        </a:spcAft>
        <a:defRPr sz="4900">
          <a:solidFill>
            <a:schemeClr val="tx1"/>
          </a:solidFill>
          <a:latin typeface="Palatino Linotype" pitchFamily="18" charset="0"/>
        </a:defRPr>
      </a:lvl2pPr>
      <a:lvl3pPr algn="ctr" defTabSz="1019175" rtl="0" fontAlgn="base">
        <a:spcBef>
          <a:spcPct val="0"/>
        </a:spcBef>
        <a:spcAft>
          <a:spcPct val="0"/>
        </a:spcAft>
        <a:defRPr sz="4900">
          <a:solidFill>
            <a:schemeClr val="tx1"/>
          </a:solidFill>
          <a:latin typeface="Palatino Linotype" pitchFamily="18" charset="0"/>
        </a:defRPr>
      </a:lvl3pPr>
      <a:lvl4pPr algn="ctr" defTabSz="1019175" rtl="0" fontAlgn="base">
        <a:spcBef>
          <a:spcPct val="0"/>
        </a:spcBef>
        <a:spcAft>
          <a:spcPct val="0"/>
        </a:spcAft>
        <a:defRPr sz="4900">
          <a:solidFill>
            <a:schemeClr val="tx1"/>
          </a:solidFill>
          <a:latin typeface="Palatino Linotype" pitchFamily="18" charset="0"/>
        </a:defRPr>
      </a:lvl4pPr>
      <a:lvl5pPr algn="ctr" defTabSz="1019175" rtl="0" fontAlgn="base">
        <a:spcBef>
          <a:spcPct val="0"/>
        </a:spcBef>
        <a:spcAft>
          <a:spcPct val="0"/>
        </a:spcAft>
        <a:defRPr sz="4900">
          <a:solidFill>
            <a:schemeClr val="tx1"/>
          </a:solidFill>
          <a:latin typeface="Palatino Linotype" pitchFamily="18" charset="0"/>
        </a:defRPr>
      </a:lvl5pPr>
      <a:lvl6pPr marL="457200" algn="ctr" defTabSz="1019175" rtl="0" fontAlgn="base">
        <a:spcBef>
          <a:spcPct val="0"/>
        </a:spcBef>
        <a:spcAft>
          <a:spcPct val="0"/>
        </a:spcAft>
        <a:defRPr sz="4900">
          <a:solidFill>
            <a:schemeClr val="tx1"/>
          </a:solidFill>
          <a:latin typeface="Palatino Linotype" pitchFamily="18" charset="0"/>
        </a:defRPr>
      </a:lvl6pPr>
      <a:lvl7pPr marL="914400" algn="ctr" defTabSz="1019175" rtl="0" fontAlgn="base">
        <a:spcBef>
          <a:spcPct val="0"/>
        </a:spcBef>
        <a:spcAft>
          <a:spcPct val="0"/>
        </a:spcAft>
        <a:defRPr sz="4900">
          <a:solidFill>
            <a:schemeClr val="tx1"/>
          </a:solidFill>
          <a:latin typeface="Palatino Linotype" pitchFamily="18" charset="0"/>
        </a:defRPr>
      </a:lvl7pPr>
      <a:lvl8pPr marL="1371600" algn="ctr" defTabSz="1019175" rtl="0" fontAlgn="base">
        <a:spcBef>
          <a:spcPct val="0"/>
        </a:spcBef>
        <a:spcAft>
          <a:spcPct val="0"/>
        </a:spcAft>
        <a:defRPr sz="4900">
          <a:solidFill>
            <a:schemeClr val="tx1"/>
          </a:solidFill>
          <a:latin typeface="Palatino Linotype" pitchFamily="18" charset="0"/>
        </a:defRPr>
      </a:lvl8pPr>
      <a:lvl9pPr marL="1828800" algn="ctr" defTabSz="1019175" rtl="0" fontAlgn="base">
        <a:spcBef>
          <a:spcPct val="0"/>
        </a:spcBef>
        <a:spcAft>
          <a:spcPct val="0"/>
        </a:spcAft>
        <a:defRPr sz="4900">
          <a:solidFill>
            <a:schemeClr val="tx1"/>
          </a:solidFill>
          <a:latin typeface="Palatino Linotype" pitchFamily="18" charset="0"/>
        </a:defRPr>
      </a:lvl9pPr>
    </p:titleStyle>
    <p:bodyStyle>
      <a:lvl1pPr marL="382588" indent="-382588" algn="l" defTabSz="1019175" rtl="0" fontAlgn="base">
        <a:spcBef>
          <a:spcPct val="20000"/>
        </a:spcBef>
        <a:spcAft>
          <a:spcPct val="0"/>
        </a:spcAft>
        <a:buClr>
          <a:srgbClr val="FFFFCC"/>
        </a:buClr>
        <a:buChar char="•"/>
        <a:defRPr sz="3600">
          <a:solidFill>
            <a:schemeClr val="tx1"/>
          </a:solidFill>
          <a:latin typeface="+mn-lt"/>
          <a:ea typeface="+mn-ea"/>
          <a:cs typeface="+mn-cs"/>
        </a:defRPr>
      </a:lvl1pPr>
      <a:lvl2pPr marL="827088" indent="-317500" algn="l" defTabSz="1019175" rtl="0" fontAlgn="base">
        <a:spcBef>
          <a:spcPct val="20000"/>
        </a:spcBef>
        <a:spcAft>
          <a:spcPct val="0"/>
        </a:spcAft>
        <a:buClr>
          <a:srgbClr val="FFFFCC"/>
        </a:buClr>
        <a:buChar char="–"/>
        <a:defRPr sz="3100">
          <a:solidFill>
            <a:schemeClr val="tx1"/>
          </a:solidFill>
          <a:latin typeface="+mn-lt"/>
        </a:defRPr>
      </a:lvl2pPr>
      <a:lvl3pPr marL="1273175" indent="-254000" algn="l" defTabSz="1019175" rtl="0" fontAlgn="base">
        <a:spcBef>
          <a:spcPct val="20000"/>
        </a:spcBef>
        <a:spcAft>
          <a:spcPct val="0"/>
        </a:spcAft>
        <a:buClr>
          <a:srgbClr val="FFFFCC"/>
        </a:buClr>
        <a:buChar char="•"/>
        <a:defRPr sz="2700">
          <a:solidFill>
            <a:schemeClr val="tx1"/>
          </a:solidFill>
          <a:latin typeface="+mn-lt"/>
        </a:defRPr>
      </a:lvl3pPr>
      <a:lvl4pPr marL="1782763" indent="-254000" algn="l" defTabSz="1019175" rtl="0" fontAlgn="base">
        <a:spcBef>
          <a:spcPct val="20000"/>
        </a:spcBef>
        <a:spcAft>
          <a:spcPct val="0"/>
        </a:spcAft>
        <a:buClr>
          <a:srgbClr val="FFFFCC"/>
        </a:buClr>
        <a:buChar char="–"/>
        <a:defRPr sz="2200">
          <a:solidFill>
            <a:schemeClr val="tx1"/>
          </a:solidFill>
          <a:latin typeface="+mn-lt"/>
        </a:defRPr>
      </a:lvl4pPr>
      <a:lvl5pPr marL="2292350" indent="-254000" algn="l" defTabSz="1019175" rtl="0" fontAlgn="base">
        <a:spcBef>
          <a:spcPct val="20000"/>
        </a:spcBef>
        <a:spcAft>
          <a:spcPct val="0"/>
        </a:spcAft>
        <a:buClr>
          <a:srgbClr val="FFFFCC"/>
        </a:buClr>
        <a:buChar char="»"/>
        <a:defRPr sz="2200">
          <a:solidFill>
            <a:schemeClr val="tx1"/>
          </a:solidFill>
          <a:latin typeface="+mn-lt"/>
        </a:defRPr>
      </a:lvl5pPr>
      <a:lvl6pPr marL="2749550" indent="-254000" algn="l" defTabSz="1019175" rtl="0" fontAlgn="base">
        <a:spcBef>
          <a:spcPct val="20000"/>
        </a:spcBef>
        <a:spcAft>
          <a:spcPct val="0"/>
        </a:spcAft>
        <a:buClr>
          <a:srgbClr val="FFFFCC"/>
        </a:buClr>
        <a:buChar char="»"/>
        <a:defRPr sz="2200">
          <a:solidFill>
            <a:schemeClr val="tx1"/>
          </a:solidFill>
          <a:latin typeface="+mn-lt"/>
        </a:defRPr>
      </a:lvl6pPr>
      <a:lvl7pPr marL="3206750" indent="-254000" algn="l" defTabSz="1019175" rtl="0" fontAlgn="base">
        <a:spcBef>
          <a:spcPct val="20000"/>
        </a:spcBef>
        <a:spcAft>
          <a:spcPct val="0"/>
        </a:spcAft>
        <a:buClr>
          <a:srgbClr val="FFFFCC"/>
        </a:buClr>
        <a:buChar char="»"/>
        <a:defRPr sz="2200">
          <a:solidFill>
            <a:schemeClr val="tx1"/>
          </a:solidFill>
          <a:latin typeface="+mn-lt"/>
        </a:defRPr>
      </a:lvl7pPr>
      <a:lvl8pPr marL="3663950" indent="-254000" algn="l" defTabSz="1019175" rtl="0" fontAlgn="base">
        <a:spcBef>
          <a:spcPct val="20000"/>
        </a:spcBef>
        <a:spcAft>
          <a:spcPct val="0"/>
        </a:spcAft>
        <a:buClr>
          <a:srgbClr val="FFFFCC"/>
        </a:buClr>
        <a:buChar char="»"/>
        <a:defRPr sz="2200">
          <a:solidFill>
            <a:schemeClr val="tx1"/>
          </a:solidFill>
          <a:latin typeface="+mn-lt"/>
        </a:defRPr>
      </a:lvl8pPr>
      <a:lvl9pPr marL="4121150" indent="-254000" algn="l" defTabSz="1019175" rtl="0" fontAlgn="base">
        <a:spcBef>
          <a:spcPct val="20000"/>
        </a:spcBef>
        <a:spcAft>
          <a:spcPct val="0"/>
        </a:spcAft>
        <a:buClr>
          <a:srgbClr val="FFFFCC"/>
        </a:buClr>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Microsoft_Office_Excel_97-2003_Worksheet1.xl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oleObject" Target="../embeddings/Microsoft_Office_Excel_97-2003_Worksheet2.xls"/><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oleObject" Target="../embeddings/Microsoft_Office_Excel_97-2003_Worksheet3.xls"/><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754063" y="2590800"/>
            <a:ext cx="8550275" cy="1295400"/>
          </a:xfrm>
        </p:spPr>
        <p:txBody>
          <a:bodyPr/>
          <a:lstStyle/>
          <a:p>
            <a:r>
              <a:rPr lang="en-US" sz="8000"/>
              <a:t>SAMPLING</a:t>
            </a:r>
          </a:p>
        </p:txBody>
      </p:sp>
      <p:sp>
        <p:nvSpPr>
          <p:cNvPr id="2051" name="Rectangle 3"/>
          <p:cNvSpPr>
            <a:spLocks noGrp="1" noChangeArrowheads="1"/>
          </p:cNvSpPr>
          <p:nvPr>
            <p:ph type="subTitle" idx="4294967295"/>
          </p:nvPr>
        </p:nvSpPr>
        <p:spPr>
          <a:xfrm>
            <a:off x="1301750" y="4159250"/>
            <a:ext cx="7454900" cy="2563813"/>
          </a:xfrm>
        </p:spPr>
        <p:txBody>
          <a:bodyPr/>
          <a:lstStyle/>
          <a:p>
            <a:pPr marL="0" indent="0" algn="ctr">
              <a:buFontTx/>
              <a:buNone/>
            </a:pP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685800" y="304800"/>
            <a:ext cx="8550275" cy="6934200"/>
          </a:xfrm>
        </p:spPr>
        <p:txBody>
          <a:bodyPr/>
          <a:lstStyle/>
          <a:p>
            <a:r>
              <a:rPr lang="en-US" sz="3200"/>
              <a:t>Consider the other example.</a:t>
            </a:r>
          </a:p>
          <a:p>
            <a:r>
              <a:rPr lang="en-US" sz="3200" i="1"/>
              <a:t>A university offering a PG program in business wants to conduct a study to determine the criteria prospective students use to evaluate different PG business programs.</a:t>
            </a:r>
          </a:p>
          <a:p>
            <a:r>
              <a:rPr lang="en-US" sz="3200"/>
              <a:t>How to determine sampling frame?</a:t>
            </a:r>
          </a:p>
          <a:p>
            <a:r>
              <a:rPr lang="en-US" sz="3200"/>
              <a:t>Will it be exhaustive?</a:t>
            </a:r>
          </a:p>
          <a:p>
            <a:r>
              <a:rPr lang="en-US" sz="3200"/>
              <a:t>Inaccuracies such as imperfect sample,owing to omissions (wrong selection of element or unit), incomplete data, and outdated information lead to </a:t>
            </a:r>
            <a:r>
              <a:rPr lang="en-US" sz="3200" u="sng"/>
              <a:t>Frame Error or Sampling Frame Error</a:t>
            </a:r>
            <a:r>
              <a:rPr lang="en-US" sz="3200"/>
              <a:t>.</a:t>
            </a:r>
          </a:p>
          <a:p>
            <a:endParaRPr lang="en-US" sz="32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t>Sampling &amp; Non-Sampling Error</a:t>
            </a:r>
          </a:p>
        </p:txBody>
      </p:sp>
      <p:sp>
        <p:nvSpPr>
          <p:cNvPr id="24579" name="Rectangle 3"/>
          <p:cNvSpPr>
            <a:spLocks noGrp="1" noChangeArrowheads="1"/>
          </p:cNvSpPr>
          <p:nvPr>
            <p:ph type="body" idx="1"/>
          </p:nvPr>
        </p:nvSpPr>
        <p:spPr/>
        <p:txBody>
          <a:bodyPr/>
          <a:lstStyle/>
          <a:p>
            <a:pPr>
              <a:lnSpc>
                <a:spcPct val="90000"/>
              </a:lnSpc>
            </a:pPr>
            <a:r>
              <a:rPr lang="en-US"/>
              <a:t>Sampling error is the error we make in selecting samples that are not representative of the population.</a:t>
            </a:r>
          </a:p>
          <a:p>
            <a:pPr>
              <a:lnSpc>
                <a:spcPct val="90000"/>
              </a:lnSpc>
            </a:pPr>
            <a:r>
              <a:rPr lang="en-US"/>
              <a:t>Difference between the statistic and population parameter.</a:t>
            </a:r>
          </a:p>
          <a:p>
            <a:pPr>
              <a:lnSpc>
                <a:spcPct val="90000"/>
              </a:lnSpc>
            </a:pPr>
            <a:r>
              <a:rPr lang="en-US"/>
              <a:t>Since sample is small, some degree of error will be present.</a:t>
            </a:r>
          </a:p>
          <a:p>
            <a:pPr>
              <a:lnSpc>
                <a:spcPct val="90000"/>
              </a:lnSpc>
            </a:pPr>
            <a:r>
              <a:rPr lang="en-US"/>
              <a:t>In spite of precaution taken by the researcher, the error would exist.</a:t>
            </a:r>
          </a:p>
          <a:p>
            <a:pPr>
              <a:lnSpc>
                <a:spcPct val="90000"/>
              </a:lnSpc>
            </a:pPr>
            <a:r>
              <a:rPr lang="en-US"/>
              <a:t>It is result of chance.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792163" y="201613"/>
            <a:ext cx="8550275" cy="700087"/>
          </a:xfrm>
        </p:spPr>
        <p:txBody>
          <a:bodyPr/>
          <a:lstStyle/>
          <a:p>
            <a:r>
              <a:rPr lang="en-US"/>
              <a:t>How to overcome the problem?</a:t>
            </a:r>
          </a:p>
        </p:txBody>
      </p:sp>
      <p:sp>
        <p:nvSpPr>
          <p:cNvPr id="25603" name="Rectangle 3"/>
          <p:cNvSpPr>
            <a:spLocks noGrp="1" noChangeArrowheads="1"/>
          </p:cNvSpPr>
          <p:nvPr>
            <p:ph type="body" idx="1"/>
          </p:nvPr>
        </p:nvSpPr>
        <p:spPr>
          <a:xfrm>
            <a:off x="754063" y="1600200"/>
            <a:ext cx="8694737" cy="5715000"/>
          </a:xfrm>
        </p:spPr>
        <p:txBody>
          <a:bodyPr/>
          <a:lstStyle/>
          <a:p>
            <a:pPr>
              <a:lnSpc>
                <a:spcPct val="90000"/>
              </a:lnSpc>
            </a:pPr>
            <a:r>
              <a:rPr lang="en-US" sz="3200"/>
              <a:t>Simple solution is increase the size of the sample.</a:t>
            </a:r>
          </a:p>
          <a:p>
            <a:pPr>
              <a:lnSpc>
                <a:spcPct val="90000"/>
              </a:lnSpc>
            </a:pPr>
            <a:r>
              <a:rPr lang="en-US" sz="3200"/>
              <a:t>But what about TIME and COST?</a:t>
            </a:r>
          </a:p>
          <a:p>
            <a:pPr>
              <a:lnSpc>
                <a:spcPct val="90000"/>
              </a:lnSpc>
            </a:pPr>
            <a:r>
              <a:rPr lang="en-US" sz="3200"/>
              <a:t>Here comes probability Distribution.</a:t>
            </a:r>
          </a:p>
          <a:p>
            <a:pPr>
              <a:lnSpc>
                <a:spcPct val="90000"/>
              </a:lnSpc>
            </a:pPr>
            <a:r>
              <a:rPr lang="en-US" sz="3200"/>
              <a:t>Since sampling error is the result of chance, follows normal distribution.</a:t>
            </a:r>
          </a:p>
          <a:p>
            <a:pPr>
              <a:lnSpc>
                <a:spcPct val="90000"/>
              </a:lnSpc>
            </a:pPr>
            <a:r>
              <a:rPr lang="en-US" sz="3200"/>
              <a:t>We can define its range at a given confidence level. </a:t>
            </a:r>
          </a:p>
          <a:p>
            <a:pPr>
              <a:lnSpc>
                <a:spcPct val="90000"/>
              </a:lnSpc>
            </a:pPr>
            <a:r>
              <a:rPr lang="en-US" sz="3200"/>
              <a:t>By this we can find a simple way of calculating the probability of selecting a sample from a population.</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762000" y="206375"/>
            <a:ext cx="8550275" cy="698500"/>
          </a:xfrm>
        </p:spPr>
        <p:txBody>
          <a:bodyPr/>
          <a:lstStyle/>
          <a:p>
            <a:r>
              <a:rPr lang="en-US"/>
              <a:t>Nonsampling Error</a:t>
            </a:r>
          </a:p>
        </p:txBody>
      </p:sp>
      <p:sp>
        <p:nvSpPr>
          <p:cNvPr id="26627" name="Rectangle 3"/>
          <p:cNvSpPr>
            <a:spLocks noGrp="1" noChangeArrowheads="1"/>
          </p:cNvSpPr>
          <p:nvPr>
            <p:ph type="body" idx="1"/>
          </p:nvPr>
        </p:nvSpPr>
        <p:spPr>
          <a:xfrm>
            <a:off x="754063" y="1371600"/>
            <a:ext cx="8550275" cy="5981700"/>
          </a:xfrm>
        </p:spPr>
        <p:txBody>
          <a:bodyPr/>
          <a:lstStyle/>
          <a:p>
            <a:pPr>
              <a:lnSpc>
                <a:spcPct val="90000"/>
              </a:lnSpc>
            </a:pPr>
            <a:r>
              <a:rPr lang="en-US"/>
              <a:t>Nonsampling error is the any error other than sampling error.</a:t>
            </a:r>
          </a:p>
          <a:p>
            <a:pPr>
              <a:lnSpc>
                <a:spcPct val="90000"/>
              </a:lnSpc>
            </a:pPr>
            <a:r>
              <a:rPr lang="en-US"/>
              <a:t>It may occur due to :</a:t>
            </a:r>
          </a:p>
          <a:p>
            <a:pPr lvl="1">
              <a:lnSpc>
                <a:spcPct val="90000"/>
              </a:lnSpc>
            </a:pPr>
            <a:r>
              <a:rPr lang="en-US"/>
              <a:t>Poor questionnaire design</a:t>
            </a:r>
          </a:p>
          <a:p>
            <a:pPr lvl="1">
              <a:lnSpc>
                <a:spcPct val="90000"/>
              </a:lnSpc>
            </a:pPr>
            <a:r>
              <a:rPr lang="en-US"/>
              <a:t>Ill-trained fieldworkers,</a:t>
            </a:r>
          </a:p>
          <a:p>
            <a:pPr lvl="1">
              <a:lnSpc>
                <a:spcPct val="90000"/>
              </a:lnSpc>
            </a:pPr>
            <a:r>
              <a:rPr lang="en-US"/>
              <a:t>Errors on the part of respondents </a:t>
            </a:r>
          </a:p>
          <a:p>
            <a:pPr lvl="1">
              <a:lnSpc>
                <a:spcPct val="90000"/>
              </a:lnSpc>
            </a:pPr>
            <a:r>
              <a:rPr lang="en-US"/>
              <a:t>Errors in coding responses</a:t>
            </a:r>
          </a:p>
          <a:p>
            <a:pPr>
              <a:lnSpc>
                <a:spcPct val="90000"/>
              </a:lnSpc>
            </a:pPr>
            <a:r>
              <a:rPr lang="en-US"/>
              <a:t>To minimize the nonsampling error, have adequate control over the entire process of data gathering, coding and analysis.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Reasons for Sampling</a:t>
            </a:r>
          </a:p>
        </p:txBody>
      </p:sp>
      <p:sp>
        <p:nvSpPr>
          <p:cNvPr id="27651" name="Rectangle 3"/>
          <p:cNvSpPr>
            <a:spLocks noGrp="1" noChangeArrowheads="1"/>
          </p:cNvSpPr>
          <p:nvPr>
            <p:ph type="body" idx="1"/>
          </p:nvPr>
        </p:nvSpPr>
        <p:spPr/>
        <p:txBody>
          <a:bodyPr/>
          <a:lstStyle/>
          <a:p>
            <a:r>
              <a:rPr lang="en-US" i="1"/>
              <a:t>Resource Constraints</a:t>
            </a:r>
          </a:p>
          <a:p>
            <a:r>
              <a:rPr lang="en-US" i="1"/>
              <a:t>Accuracy</a:t>
            </a:r>
          </a:p>
          <a:p>
            <a:r>
              <a:rPr lang="en-US" i="1"/>
              <a:t>Impossibility</a:t>
            </a:r>
          </a:p>
          <a:p>
            <a:r>
              <a:rPr lang="en-US" i="1"/>
              <a:t>Destructive Measurement</a:t>
            </a:r>
          </a:p>
          <a:p>
            <a:r>
              <a:rPr lang="en-US" i="1"/>
              <a:t>Quality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09600" y="206375"/>
            <a:ext cx="8550275" cy="484188"/>
          </a:xfrm>
        </p:spPr>
        <p:txBody>
          <a:bodyPr/>
          <a:lstStyle/>
          <a:p>
            <a:r>
              <a:rPr lang="en-US"/>
              <a:t>Characteristic of good sample</a:t>
            </a:r>
          </a:p>
        </p:txBody>
      </p:sp>
      <p:graphicFrame>
        <p:nvGraphicFramePr>
          <p:cNvPr id="28676" name="Object 4"/>
          <p:cNvGraphicFramePr>
            <a:graphicFrameLocks noChangeAspect="1"/>
          </p:cNvGraphicFramePr>
          <p:nvPr/>
        </p:nvGraphicFramePr>
        <p:xfrm>
          <a:off x="176213" y="2371725"/>
          <a:ext cx="9317037" cy="1968500"/>
        </p:xfrm>
        <a:graphic>
          <a:graphicData uri="http://schemas.openxmlformats.org/presentationml/2006/ole">
            <p:oleObj spid="_x0000_s28676" name="MS Org Chart" r:id="rId3" imgW="6457680" imgH="1365120" progId="">
              <p:embed followColorScheme="full"/>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lstStyle/>
          <a:p>
            <a:r>
              <a:rPr lang="en-US"/>
              <a:t>Sampling Designs</a:t>
            </a:r>
          </a:p>
        </p:txBody>
      </p:sp>
      <p:sp>
        <p:nvSpPr>
          <p:cNvPr id="1027" name="Rectangle 3"/>
          <p:cNvSpPr>
            <a:spLocks noGrp="1" noChangeArrowheads="1"/>
          </p:cNvSpPr>
          <p:nvPr>
            <p:ph type="body" idx="1"/>
          </p:nvPr>
        </p:nvSpPr>
        <p:spPr/>
        <p:txBody>
          <a:bodyPr/>
          <a:lstStyle/>
          <a:p>
            <a:r>
              <a:rPr lang="en-US"/>
              <a:t>Non-Probability Sampling</a:t>
            </a:r>
          </a:p>
          <a:p>
            <a:pPr lvl="1"/>
            <a:r>
              <a:rPr lang="en-US"/>
              <a:t>Judgment Sampling</a:t>
            </a:r>
          </a:p>
          <a:p>
            <a:pPr lvl="1"/>
            <a:r>
              <a:rPr lang="en-US"/>
              <a:t>Quota Sampling</a:t>
            </a:r>
          </a:p>
          <a:p>
            <a:pPr lvl="1"/>
            <a:r>
              <a:rPr lang="en-US"/>
              <a:t>Convenience</a:t>
            </a:r>
          </a:p>
          <a:p>
            <a:pPr lvl="1"/>
            <a:r>
              <a:rPr lang="en-US"/>
              <a:t>Snowball</a:t>
            </a:r>
          </a:p>
          <a:p>
            <a:r>
              <a:rPr lang="en-US"/>
              <a:t>Probability Sampling</a:t>
            </a:r>
          </a:p>
          <a:p>
            <a:pPr lvl="1"/>
            <a:r>
              <a:rPr lang="en-US"/>
              <a:t>SRS</a:t>
            </a:r>
          </a:p>
          <a:p>
            <a:pPr lvl="1"/>
            <a:r>
              <a:rPr lang="en-US"/>
              <a:t>Systematic Sampling</a:t>
            </a:r>
          </a:p>
          <a:p>
            <a:pPr lvl="1"/>
            <a:r>
              <a:rPr lang="en-US"/>
              <a:t>Stratified Sampling</a:t>
            </a:r>
          </a:p>
          <a:p>
            <a:pPr lvl="1"/>
            <a:r>
              <a:rPr lang="en-US"/>
              <a:t>Cluster Sampling</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Non-Probability Sampling</a:t>
            </a:r>
          </a:p>
        </p:txBody>
      </p:sp>
      <p:sp>
        <p:nvSpPr>
          <p:cNvPr id="31747" name="Rectangle 3"/>
          <p:cNvSpPr>
            <a:spLocks noGrp="1" noChangeArrowheads="1"/>
          </p:cNvSpPr>
          <p:nvPr>
            <p:ph type="body" idx="1"/>
          </p:nvPr>
        </p:nvSpPr>
        <p:spPr/>
        <p:txBody>
          <a:bodyPr/>
          <a:lstStyle/>
          <a:p>
            <a:pPr>
              <a:lnSpc>
                <a:spcPct val="90000"/>
              </a:lnSpc>
            </a:pPr>
            <a:r>
              <a:rPr lang="en-US" sz="3200" dirty="0"/>
              <a:t>Here the selection of sample units from a population is not done on a strictly chance basis (or random) unlike in probability sampling. </a:t>
            </a:r>
          </a:p>
          <a:p>
            <a:pPr>
              <a:lnSpc>
                <a:spcPct val="90000"/>
              </a:lnSpc>
            </a:pPr>
            <a:r>
              <a:rPr lang="en-US" sz="3200" dirty="0"/>
              <a:t>It can be seen as </a:t>
            </a:r>
          </a:p>
          <a:p>
            <a:pPr lvl="3">
              <a:lnSpc>
                <a:spcPct val="90000"/>
              </a:lnSpc>
            </a:pPr>
            <a:r>
              <a:rPr lang="en-US" sz="2900" dirty="0"/>
              <a:t>Opportunistic</a:t>
            </a:r>
          </a:p>
          <a:p>
            <a:pPr lvl="3">
              <a:lnSpc>
                <a:spcPct val="90000"/>
              </a:lnSpc>
            </a:pPr>
            <a:r>
              <a:rPr lang="en-US" sz="2900" dirty="0"/>
              <a:t>Purposive</a:t>
            </a:r>
          </a:p>
          <a:p>
            <a:pPr>
              <a:lnSpc>
                <a:spcPct val="90000"/>
              </a:lnSpc>
            </a:pPr>
            <a:r>
              <a:rPr lang="en-US" sz="3200" dirty="0"/>
              <a:t>It offers researchers greater freedom and flexibility in selecting the individual population units.</a:t>
            </a:r>
          </a:p>
          <a:p>
            <a:pPr>
              <a:lnSpc>
                <a:spcPct val="90000"/>
              </a:lnSpc>
            </a:pPr>
            <a:r>
              <a:rPr lang="en-US" sz="3200" dirty="0"/>
              <a:t>But suffers from serious drawbacks and one major is; the </a:t>
            </a:r>
            <a:r>
              <a:rPr lang="en-US" sz="3200" b="1" dirty="0"/>
              <a:t>result cannot be generalized</a:t>
            </a:r>
            <a:r>
              <a:rPr lang="en-US" sz="3200" dirty="0"/>
              <a:t>.</a:t>
            </a:r>
          </a:p>
          <a:p>
            <a:pPr>
              <a:lnSpc>
                <a:spcPct val="90000"/>
              </a:lnSpc>
            </a:pPr>
            <a:r>
              <a:rPr lang="en-US" sz="3200" dirty="0"/>
              <a:t>Popularly used in exploratory research.</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533400" y="152400"/>
            <a:ext cx="9051925" cy="685800"/>
          </a:xfrm>
        </p:spPr>
        <p:txBody>
          <a:bodyPr/>
          <a:lstStyle/>
          <a:p>
            <a:r>
              <a:rPr lang="en-US"/>
              <a:t>Convenience Sampling</a:t>
            </a:r>
          </a:p>
        </p:txBody>
      </p:sp>
      <p:sp>
        <p:nvSpPr>
          <p:cNvPr id="32771" name="Rectangle 3"/>
          <p:cNvSpPr>
            <a:spLocks noGrp="1" noChangeArrowheads="1"/>
          </p:cNvSpPr>
          <p:nvPr>
            <p:ph type="body" idx="1"/>
          </p:nvPr>
        </p:nvSpPr>
        <p:spPr>
          <a:xfrm>
            <a:off x="304800" y="914400"/>
            <a:ext cx="9448800" cy="6248400"/>
          </a:xfrm>
        </p:spPr>
        <p:txBody>
          <a:bodyPr/>
          <a:lstStyle/>
          <a:p>
            <a:pPr>
              <a:lnSpc>
                <a:spcPct val="90000"/>
              </a:lnSpc>
            </a:pPr>
            <a:r>
              <a:rPr lang="en-US" sz="3200"/>
              <a:t>As the name implies the researcher chooses the sampling units on the basis of “convenience” or “accessibility”.</a:t>
            </a:r>
          </a:p>
          <a:p>
            <a:pPr>
              <a:lnSpc>
                <a:spcPct val="90000"/>
              </a:lnSpc>
            </a:pPr>
            <a:r>
              <a:rPr lang="en-US" sz="3200"/>
              <a:t>An example is in testing a potential new product would simply be the adding of the new product in the appropriate section of the store and observing how well it moves in relation to other products in the same category.</a:t>
            </a:r>
          </a:p>
          <a:p>
            <a:pPr>
              <a:lnSpc>
                <a:spcPct val="90000"/>
              </a:lnSpc>
            </a:pPr>
            <a:r>
              <a:rPr lang="en-US" sz="3200"/>
              <a:t>The other popular example are research through internet and TV. Here participation in the survey is entirely voluntary.</a:t>
            </a:r>
          </a:p>
          <a:p>
            <a:pPr>
              <a:lnSpc>
                <a:spcPct val="90000"/>
              </a:lnSpc>
            </a:pPr>
            <a:r>
              <a:rPr lang="en-US" sz="3200"/>
              <a:t>Although this type of research is easy and cost effective, the finding of the survey cannot be generalized.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Convenience Sampling</a:t>
            </a:r>
          </a:p>
        </p:txBody>
      </p:sp>
      <p:sp>
        <p:nvSpPr>
          <p:cNvPr id="33795" name="Rectangle 3"/>
          <p:cNvSpPr>
            <a:spLocks noGrp="1" noChangeArrowheads="1"/>
          </p:cNvSpPr>
          <p:nvPr>
            <p:ph type="body" idx="1"/>
          </p:nvPr>
        </p:nvSpPr>
        <p:spPr/>
        <p:txBody>
          <a:bodyPr/>
          <a:lstStyle/>
          <a:p>
            <a:r>
              <a:rPr lang="en-US"/>
              <a:t>Therefore convenience sampling can be used as a part of a preliminary research that forms a basis for conducting the detailed research.</a:t>
            </a:r>
          </a:p>
          <a:p>
            <a:r>
              <a:rPr lang="en-US"/>
              <a:t>convenience sampling is at its best in surveys dealing with an exploratory purpose for generating ideas and hypotheses.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p:txBody>
          <a:bodyPr/>
          <a:lstStyle/>
          <a:p>
            <a:r>
              <a:rPr lang="en-US"/>
              <a:t>Objectives</a:t>
            </a:r>
          </a:p>
        </p:txBody>
      </p:sp>
      <p:sp>
        <p:nvSpPr>
          <p:cNvPr id="3075" name="Rectangle 3"/>
          <p:cNvSpPr>
            <a:spLocks noGrp="1" noChangeArrowheads="1"/>
          </p:cNvSpPr>
          <p:nvPr>
            <p:ph type="body" idx="4294967295"/>
          </p:nvPr>
        </p:nvSpPr>
        <p:spPr/>
        <p:txBody>
          <a:bodyPr/>
          <a:lstStyle/>
          <a:p>
            <a:r>
              <a:rPr lang="en-US"/>
              <a:t>Define Sampling.</a:t>
            </a:r>
          </a:p>
          <a:p>
            <a:r>
              <a:rPr lang="en-US"/>
              <a:t>Characteristics of Sample.</a:t>
            </a:r>
          </a:p>
          <a:p>
            <a:r>
              <a:rPr lang="en-US"/>
              <a:t>Advantages of Sample</a:t>
            </a:r>
          </a:p>
          <a:p>
            <a:r>
              <a:rPr lang="en-US"/>
              <a:t>Types of Sample.</a:t>
            </a:r>
          </a:p>
          <a:p>
            <a:r>
              <a:rPr lang="en-US"/>
              <a:t>Understanding the importance of each type of sampling.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Judgment Sampling</a:t>
            </a:r>
          </a:p>
        </p:txBody>
      </p:sp>
      <p:sp>
        <p:nvSpPr>
          <p:cNvPr id="34819" name="Rectangle 3"/>
          <p:cNvSpPr>
            <a:spLocks noGrp="1" noChangeArrowheads="1"/>
          </p:cNvSpPr>
          <p:nvPr>
            <p:ph type="body" idx="1"/>
          </p:nvPr>
        </p:nvSpPr>
        <p:spPr/>
        <p:txBody>
          <a:bodyPr/>
          <a:lstStyle/>
          <a:p>
            <a:r>
              <a:rPr lang="en-US"/>
              <a:t>Similar to convenience sampling; the only difference is researcher put effort to obtain representative sample.</a:t>
            </a:r>
          </a:p>
          <a:p>
            <a:r>
              <a:rPr lang="en-US"/>
              <a:t>Thus Judgment (purposive) sampling is thus a procedure in which a researcher exerts some effort in selecting a sample that he/she believes is most appropriate for the study.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381000" y="304800"/>
            <a:ext cx="9051925" cy="7086600"/>
          </a:xfrm>
        </p:spPr>
        <p:txBody>
          <a:bodyPr/>
          <a:lstStyle/>
          <a:p>
            <a:pPr>
              <a:lnSpc>
                <a:spcPct val="90000"/>
              </a:lnSpc>
            </a:pPr>
            <a:r>
              <a:rPr lang="en-US"/>
              <a:t>Ex: companies frequently select certain preferred cities during test marketing their products. This is because they consider the population of the country.</a:t>
            </a:r>
          </a:p>
          <a:p>
            <a:pPr>
              <a:lnSpc>
                <a:spcPct val="90000"/>
              </a:lnSpc>
            </a:pPr>
            <a:r>
              <a:rPr lang="en-US"/>
              <a:t>Polling result predicted on television is also a result of judgment sampling. Researcher select those districts that have voting patterns close to the overall state of the country in the previous year.</a:t>
            </a:r>
          </a:p>
          <a:p>
            <a:pPr>
              <a:lnSpc>
                <a:spcPct val="90000"/>
              </a:lnSpc>
            </a:pPr>
            <a:r>
              <a:rPr lang="en-US"/>
              <a:t>Here the assumption that the past voting trends of selected sample districts are still representative of the political behavior of the state’s population.</a:t>
            </a:r>
          </a:p>
          <a:p>
            <a:pPr>
              <a:lnSpc>
                <a:spcPct val="90000"/>
              </a:lnSpc>
            </a:pP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t>Drawbacks…</a:t>
            </a:r>
          </a:p>
        </p:txBody>
      </p:sp>
      <p:sp>
        <p:nvSpPr>
          <p:cNvPr id="36867" name="Rectangle 3"/>
          <p:cNvSpPr>
            <a:spLocks noGrp="1" noChangeArrowheads="1"/>
          </p:cNvSpPr>
          <p:nvPr>
            <p:ph type="body" idx="1"/>
          </p:nvPr>
        </p:nvSpPr>
        <p:spPr/>
        <p:txBody>
          <a:bodyPr/>
          <a:lstStyle/>
          <a:p>
            <a:r>
              <a:rPr lang="en-US"/>
              <a:t>This form of judgment sampling is valid only when adequate data are available to describe the whole population’s parameter.</a:t>
            </a:r>
          </a:p>
          <a:p>
            <a:r>
              <a:rPr lang="en-US"/>
              <a:t>Also the sampler must be able to restrain any personal whim or prejudice and base selection solely on the data.</a:t>
            </a:r>
          </a:p>
          <a:p>
            <a:r>
              <a:rPr lang="en-US"/>
              <a:t>Since it avoids chances in random selection of sample, laws of probability cannot be applied.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533400" y="0"/>
            <a:ext cx="9051925" cy="914400"/>
          </a:xfrm>
        </p:spPr>
        <p:txBody>
          <a:bodyPr/>
          <a:lstStyle/>
          <a:p>
            <a:r>
              <a:rPr lang="en-US"/>
              <a:t>Quota Sampling</a:t>
            </a:r>
          </a:p>
        </p:txBody>
      </p:sp>
      <p:sp>
        <p:nvSpPr>
          <p:cNvPr id="37891" name="Rectangle 3"/>
          <p:cNvSpPr>
            <a:spLocks noGrp="1" noChangeArrowheads="1"/>
          </p:cNvSpPr>
          <p:nvPr>
            <p:ph type="body" idx="1"/>
          </p:nvPr>
        </p:nvSpPr>
        <p:spPr>
          <a:xfrm>
            <a:off x="228600" y="1143000"/>
            <a:ext cx="9601200" cy="6248400"/>
          </a:xfrm>
        </p:spPr>
        <p:txBody>
          <a:bodyPr/>
          <a:lstStyle/>
          <a:p>
            <a:pPr>
              <a:lnSpc>
                <a:spcPct val="90000"/>
              </a:lnSpc>
            </a:pPr>
            <a:r>
              <a:rPr lang="en-US" sz="3200"/>
              <a:t>Here the entire population is segmented (</a:t>
            </a:r>
            <a:r>
              <a:rPr lang="en-US" sz="3200" i="1"/>
              <a:t>typically referred to as cells</a:t>
            </a:r>
            <a:r>
              <a:rPr lang="en-US" sz="3200"/>
              <a:t>) into mutually exclusive groups or categories. </a:t>
            </a:r>
          </a:p>
          <a:p>
            <a:pPr>
              <a:lnSpc>
                <a:spcPct val="90000"/>
              </a:lnSpc>
            </a:pPr>
            <a:r>
              <a:rPr lang="en-US" sz="3200"/>
              <a:t>The number of respondents (quota) that are to be drawn from each of several categories is specified in advance and data collected until the quota for each category is filled.</a:t>
            </a:r>
          </a:p>
          <a:p>
            <a:pPr>
              <a:lnSpc>
                <a:spcPct val="90000"/>
              </a:lnSpc>
            </a:pPr>
            <a:r>
              <a:rPr lang="en-US" sz="3200"/>
              <a:t>Quota Sampling finds extensive use in commercial research where the main objective is to ensure that the sample represents in relative proportion, the people in the various categories in the population such as gender, age groups, social class, ethnicity and region of residence.</a:t>
            </a:r>
          </a:p>
          <a:p>
            <a:pPr>
              <a:lnSpc>
                <a:spcPct val="90000"/>
              </a:lnSpc>
            </a:pPr>
            <a:endParaRPr lang="en-US" sz="32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t>Drawbacks….</a:t>
            </a:r>
          </a:p>
        </p:txBody>
      </p:sp>
      <p:sp>
        <p:nvSpPr>
          <p:cNvPr id="38915" name="Rectangle 3"/>
          <p:cNvSpPr>
            <a:spLocks noGrp="1" noChangeArrowheads="1"/>
          </p:cNvSpPr>
          <p:nvPr>
            <p:ph type="body" idx="1"/>
          </p:nvPr>
        </p:nvSpPr>
        <p:spPr/>
        <p:txBody>
          <a:bodyPr/>
          <a:lstStyle/>
          <a:p>
            <a:r>
              <a:rPr lang="en-US"/>
              <a:t>Although quota sampling is similar stratified sampling, it differs from it. As the units from the individual strata or cells are not drawn randomly. </a:t>
            </a:r>
          </a:p>
          <a:p>
            <a:r>
              <a:rPr lang="en-US"/>
              <a:t>As the selection of the individual units are not random, hence it may introduce interviewer bias error.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n-US"/>
              <a:t>Snowball Sampling</a:t>
            </a:r>
          </a:p>
        </p:txBody>
      </p:sp>
      <p:sp>
        <p:nvSpPr>
          <p:cNvPr id="39939" name="Rectangle 3"/>
          <p:cNvSpPr>
            <a:spLocks noGrp="1" noChangeArrowheads="1"/>
          </p:cNvSpPr>
          <p:nvPr>
            <p:ph type="body" idx="1"/>
          </p:nvPr>
        </p:nvSpPr>
        <p:spPr/>
        <p:txBody>
          <a:bodyPr/>
          <a:lstStyle/>
          <a:p>
            <a:r>
              <a:rPr lang="en-US"/>
              <a:t>Sampling procedures that involve the selection of additional respondents based on referrals of initial respondents are known as snowball sampling.</a:t>
            </a:r>
          </a:p>
          <a:p>
            <a:r>
              <a:rPr lang="en-US"/>
              <a:t>This sampling technique is used against low incidence or rare populations i.e. the defined population from which the sample can be drawn is not available.</a:t>
            </a:r>
          </a:p>
          <a:p>
            <a:r>
              <a:rPr lang="en-US"/>
              <a:t>Therefore, the process of sampling depends on the chain system of referrals.</a:t>
            </a:r>
          </a:p>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026"/>
          <p:cNvSpPr>
            <a:spLocks noGrp="1" noChangeArrowheads="1"/>
          </p:cNvSpPr>
          <p:nvPr>
            <p:ph type="title"/>
          </p:nvPr>
        </p:nvSpPr>
        <p:spPr>
          <a:xfrm>
            <a:off x="533400" y="152400"/>
            <a:ext cx="9051925" cy="422275"/>
          </a:xfrm>
        </p:spPr>
        <p:txBody>
          <a:bodyPr/>
          <a:lstStyle/>
          <a:p>
            <a:r>
              <a:rPr lang="en-US" sz="4500"/>
              <a:t>Random or Probability Sampling</a:t>
            </a:r>
          </a:p>
        </p:txBody>
      </p:sp>
      <p:sp>
        <p:nvSpPr>
          <p:cNvPr id="40963" name="Rectangle 1027"/>
          <p:cNvSpPr>
            <a:spLocks noGrp="1" noChangeArrowheads="1"/>
          </p:cNvSpPr>
          <p:nvPr>
            <p:ph type="body" idx="1"/>
          </p:nvPr>
        </p:nvSpPr>
        <p:spPr>
          <a:xfrm>
            <a:off x="754063" y="1727200"/>
            <a:ext cx="8550275" cy="5181600"/>
          </a:xfrm>
        </p:spPr>
        <p:txBody>
          <a:bodyPr/>
          <a:lstStyle/>
          <a:p>
            <a:r>
              <a:rPr lang="en-US"/>
              <a:t>Simple Random Sampling (SRS).</a:t>
            </a:r>
          </a:p>
          <a:p>
            <a:r>
              <a:rPr lang="en-US"/>
              <a:t>Systematic Sampling.</a:t>
            </a:r>
          </a:p>
          <a:p>
            <a:r>
              <a:rPr lang="en-US"/>
              <a:t>Stratified Sampling.</a:t>
            </a:r>
          </a:p>
          <a:p>
            <a:r>
              <a:rPr lang="en-US"/>
              <a:t>Cluster Sampling.</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050"/>
          <p:cNvSpPr>
            <a:spLocks noGrp="1" noChangeArrowheads="1"/>
          </p:cNvSpPr>
          <p:nvPr>
            <p:ph type="title"/>
          </p:nvPr>
        </p:nvSpPr>
        <p:spPr>
          <a:xfrm>
            <a:off x="533400" y="152400"/>
            <a:ext cx="9051925" cy="544513"/>
          </a:xfrm>
        </p:spPr>
        <p:txBody>
          <a:bodyPr/>
          <a:lstStyle/>
          <a:p>
            <a:r>
              <a:rPr lang="en-US"/>
              <a:t>Simple Random Sample</a:t>
            </a:r>
          </a:p>
        </p:txBody>
      </p:sp>
      <p:sp>
        <p:nvSpPr>
          <p:cNvPr id="41987" name="Rectangle 2051"/>
          <p:cNvSpPr>
            <a:spLocks noGrp="1" noChangeArrowheads="1"/>
          </p:cNvSpPr>
          <p:nvPr>
            <p:ph type="body" idx="1"/>
          </p:nvPr>
        </p:nvSpPr>
        <p:spPr>
          <a:xfrm>
            <a:off x="754063" y="1727200"/>
            <a:ext cx="8550275" cy="5181600"/>
          </a:xfrm>
        </p:spPr>
        <p:txBody>
          <a:bodyPr/>
          <a:lstStyle/>
          <a:p>
            <a:r>
              <a:rPr lang="en-US"/>
              <a:t>SRS selects samples by methods that allow each possible sample to have an equal probability of being picked and each item in the entire population to have an equal chance of being included in the sample.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026"/>
          <p:cNvSpPr>
            <a:spLocks noGrp="1" noChangeArrowheads="1"/>
          </p:cNvSpPr>
          <p:nvPr>
            <p:ph type="title"/>
          </p:nvPr>
        </p:nvSpPr>
        <p:spPr>
          <a:xfrm>
            <a:off x="533400" y="152400"/>
            <a:ext cx="9051925" cy="666750"/>
          </a:xfrm>
        </p:spPr>
        <p:txBody>
          <a:bodyPr/>
          <a:lstStyle/>
          <a:p>
            <a:r>
              <a:rPr lang="en-US"/>
              <a:t>Example</a:t>
            </a:r>
          </a:p>
        </p:txBody>
      </p:sp>
      <p:sp>
        <p:nvSpPr>
          <p:cNvPr id="43011" name="Rectangle 1027"/>
          <p:cNvSpPr>
            <a:spLocks noGrp="1" noChangeArrowheads="1"/>
          </p:cNvSpPr>
          <p:nvPr>
            <p:ph type="body" idx="1"/>
          </p:nvPr>
        </p:nvSpPr>
        <p:spPr>
          <a:xfrm>
            <a:off x="754063" y="1812925"/>
            <a:ext cx="8550275" cy="5095875"/>
          </a:xfrm>
        </p:spPr>
        <p:txBody>
          <a:bodyPr/>
          <a:lstStyle/>
          <a:p>
            <a:pPr marL="342900" indent="-342900" defTabSz="914400">
              <a:lnSpc>
                <a:spcPct val="90000"/>
              </a:lnSpc>
            </a:pPr>
            <a:r>
              <a:rPr lang="en-US" sz="3200"/>
              <a:t>A retailer of electronic goods (TVs, Stereos, Videos) wants to study her customer purchases in the city of Mumbai. For this purpose her population is all her customers in Mumbai.  Their names and addresses are on the carbon copies of bills in her bill book. To do a random sampling of her customers, she can put all the carbon copies in a box and draw out a certain number of copies after thoroughly mixing them up. The customers so picked would form a random sampling.</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Example</a:t>
            </a:r>
          </a:p>
        </p:txBody>
      </p:sp>
      <p:sp>
        <p:nvSpPr>
          <p:cNvPr id="44035" name="Rectangle 3"/>
          <p:cNvSpPr>
            <a:spLocks noGrp="1" noChangeArrowheads="1"/>
          </p:cNvSpPr>
          <p:nvPr>
            <p:ph type="body" idx="1"/>
          </p:nvPr>
        </p:nvSpPr>
        <p:spPr/>
        <p:txBody>
          <a:bodyPr/>
          <a:lstStyle/>
          <a:p>
            <a:r>
              <a:rPr lang="en-US"/>
              <a:t>In a more refined manner, she can enter the bill numbers in her computer and command it to select bill number at random. The customers related to the bill numbers so selected would form a random sample.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idx="4294967295"/>
          </p:nvPr>
        </p:nvSpPr>
        <p:spPr>
          <a:xfrm>
            <a:off x="754063" y="346075"/>
            <a:ext cx="8550275" cy="1295400"/>
          </a:xfrm>
        </p:spPr>
        <p:txBody>
          <a:bodyPr/>
          <a:lstStyle/>
          <a:p>
            <a:r>
              <a:rPr lang="en-US"/>
              <a:t>Content</a:t>
            </a:r>
          </a:p>
        </p:txBody>
      </p:sp>
      <p:sp>
        <p:nvSpPr>
          <p:cNvPr id="4099" name="Rectangle 3"/>
          <p:cNvSpPr>
            <a:spLocks noGrp="1" noChangeArrowheads="1"/>
          </p:cNvSpPr>
          <p:nvPr>
            <p:ph type="body" idx="4294967295"/>
          </p:nvPr>
        </p:nvSpPr>
        <p:spPr>
          <a:xfrm>
            <a:off x="754063" y="1641475"/>
            <a:ext cx="8716962" cy="5526088"/>
          </a:xfrm>
        </p:spPr>
        <p:txBody>
          <a:bodyPr/>
          <a:lstStyle/>
          <a:p>
            <a:pPr>
              <a:lnSpc>
                <a:spcPct val="90000"/>
              </a:lnSpc>
            </a:pPr>
            <a:r>
              <a:rPr lang="en-US" sz="3100"/>
              <a:t>Introduction</a:t>
            </a:r>
          </a:p>
          <a:p>
            <a:pPr>
              <a:lnSpc>
                <a:spcPct val="90000"/>
              </a:lnSpc>
            </a:pPr>
            <a:r>
              <a:rPr lang="en-US" sz="3100"/>
              <a:t>Mini Caselet</a:t>
            </a:r>
          </a:p>
          <a:p>
            <a:pPr>
              <a:lnSpc>
                <a:spcPct val="90000"/>
              </a:lnSpc>
            </a:pPr>
            <a:r>
              <a:rPr lang="en-US" sz="3100"/>
              <a:t>Sampling Necessity</a:t>
            </a:r>
          </a:p>
          <a:p>
            <a:pPr>
              <a:lnSpc>
                <a:spcPct val="90000"/>
              </a:lnSpc>
            </a:pPr>
            <a:r>
              <a:rPr lang="en-US" sz="3100"/>
              <a:t>Sampling Terminology</a:t>
            </a:r>
          </a:p>
          <a:p>
            <a:pPr lvl="1">
              <a:lnSpc>
                <a:spcPct val="90000"/>
              </a:lnSpc>
            </a:pPr>
            <a:r>
              <a:rPr lang="en-US" sz="2800"/>
              <a:t>Element</a:t>
            </a:r>
          </a:p>
          <a:p>
            <a:pPr lvl="1">
              <a:lnSpc>
                <a:spcPct val="90000"/>
              </a:lnSpc>
            </a:pPr>
            <a:r>
              <a:rPr lang="en-US" sz="2800"/>
              <a:t>Population</a:t>
            </a:r>
          </a:p>
          <a:p>
            <a:pPr lvl="1">
              <a:lnSpc>
                <a:spcPct val="90000"/>
              </a:lnSpc>
            </a:pPr>
            <a:r>
              <a:rPr lang="en-US" sz="2800"/>
              <a:t>Sample</a:t>
            </a:r>
          </a:p>
          <a:p>
            <a:pPr lvl="1">
              <a:lnSpc>
                <a:spcPct val="90000"/>
              </a:lnSpc>
            </a:pPr>
            <a:r>
              <a:rPr lang="en-US" sz="2800"/>
              <a:t>Sampling Units</a:t>
            </a:r>
          </a:p>
          <a:p>
            <a:pPr lvl="1">
              <a:lnSpc>
                <a:spcPct val="90000"/>
              </a:lnSpc>
            </a:pPr>
            <a:r>
              <a:rPr lang="en-US" sz="2800"/>
              <a:t>Sampling Frame</a:t>
            </a:r>
          </a:p>
          <a:p>
            <a:pPr lvl="1">
              <a:lnSpc>
                <a:spcPct val="90000"/>
              </a:lnSpc>
            </a:pPr>
            <a:r>
              <a:rPr lang="en-US" sz="2800"/>
              <a:t>Parameters and Statistics</a:t>
            </a:r>
          </a:p>
          <a:p>
            <a:pPr lvl="1">
              <a:lnSpc>
                <a:spcPct val="90000"/>
              </a:lnSpc>
            </a:pPr>
            <a:r>
              <a:rPr lang="en-US" sz="2800"/>
              <a:t>Sample and Sampling</a:t>
            </a:r>
          </a:p>
          <a:p>
            <a:pPr lvl="1">
              <a:lnSpc>
                <a:spcPct val="90000"/>
              </a:lnSpc>
            </a:pPr>
            <a:endParaRPr lang="en-US" sz="280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533400" y="152400"/>
            <a:ext cx="9051925" cy="604838"/>
          </a:xfrm>
        </p:spPr>
        <p:txBody>
          <a:bodyPr/>
          <a:lstStyle/>
          <a:p>
            <a:r>
              <a:rPr lang="en-US"/>
              <a:t>Systematic Sampling</a:t>
            </a:r>
          </a:p>
        </p:txBody>
      </p:sp>
      <p:sp>
        <p:nvSpPr>
          <p:cNvPr id="45059" name="Rectangle 3"/>
          <p:cNvSpPr>
            <a:spLocks noGrp="1" noChangeArrowheads="1"/>
          </p:cNvSpPr>
          <p:nvPr>
            <p:ph type="body" idx="1"/>
          </p:nvPr>
        </p:nvSpPr>
        <p:spPr>
          <a:xfrm>
            <a:off x="754063" y="1727200"/>
            <a:ext cx="8550275" cy="5181600"/>
          </a:xfrm>
        </p:spPr>
        <p:txBody>
          <a:bodyPr/>
          <a:lstStyle/>
          <a:p>
            <a:pPr marL="342900" indent="-342900" defTabSz="914400">
              <a:lnSpc>
                <a:spcPct val="90000"/>
              </a:lnSpc>
            </a:pPr>
            <a:r>
              <a:rPr lang="en-US"/>
              <a:t>In Systematic Sampling, elements are selected from the population at a uniform interval that is measured in time, order or space. </a:t>
            </a:r>
          </a:p>
          <a:p>
            <a:pPr marL="342900" indent="-342900" defTabSz="914400">
              <a:lnSpc>
                <a:spcPct val="90000"/>
              </a:lnSpc>
            </a:pPr>
            <a:r>
              <a:rPr lang="en-US"/>
              <a:t>If we wanted to interview every twentieth student on a college campus, we would choose a random starting point in the first 20 names in the student directory and then pick every twentieth name thereafter.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533400" y="152400"/>
            <a:ext cx="9051925" cy="422275"/>
          </a:xfrm>
        </p:spPr>
        <p:txBody>
          <a:bodyPr/>
          <a:lstStyle/>
          <a:p>
            <a:r>
              <a:rPr lang="en-US"/>
              <a:t>Example</a:t>
            </a:r>
          </a:p>
        </p:txBody>
      </p:sp>
      <p:sp>
        <p:nvSpPr>
          <p:cNvPr id="46083" name="Rectangle 3"/>
          <p:cNvSpPr>
            <a:spLocks noGrp="1" noChangeArrowheads="1"/>
          </p:cNvSpPr>
          <p:nvPr>
            <p:ph type="body" idx="1"/>
          </p:nvPr>
        </p:nvSpPr>
        <p:spPr>
          <a:xfrm>
            <a:off x="754063" y="1641475"/>
            <a:ext cx="8550275" cy="5267325"/>
          </a:xfrm>
        </p:spPr>
        <p:txBody>
          <a:bodyPr/>
          <a:lstStyle/>
          <a:p>
            <a:pPr marL="342900" indent="-342900" defTabSz="914400">
              <a:lnSpc>
                <a:spcPct val="90000"/>
              </a:lnSpc>
            </a:pPr>
            <a:r>
              <a:rPr lang="en-US" sz="3200"/>
              <a:t>If the previous retailer uses systematic sampling she would proceed as follows:</a:t>
            </a:r>
          </a:p>
          <a:p>
            <a:pPr marL="342900" indent="-342900" defTabSz="914400">
              <a:lnSpc>
                <a:spcPct val="90000"/>
              </a:lnSpc>
            </a:pPr>
            <a:r>
              <a:rPr lang="en-US" sz="3200"/>
              <a:t>She would randomly select on bill, say bill number 6. Thereafter she would select subsequent bills according to a systematic plan. Say, she would select every fifth bill so that the selected bill are bill numbers 6, 11,16,21 and so on.</a:t>
            </a:r>
          </a:p>
          <a:p>
            <a:pPr marL="342900" indent="-342900" defTabSz="914400">
              <a:lnSpc>
                <a:spcPct val="90000"/>
              </a:lnSpc>
            </a:pPr>
            <a:r>
              <a:rPr lang="en-US" sz="3200"/>
              <a:t>Notice that sample containing bill numbers 1-5, 7-10, 12-15 will never be selected in that form.</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t>Merit and Demerit</a:t>
            </a:r>
          </a:p>
        </p:txBody>
      </p:sp>
      <p:sp>
        <p:nvSpPr>
          <p:cNvPr id="47107" name="Rectangle 3"/>
          <p:cNvSpPr>
            <a:spLocks noGrp="1" noChangeArrowheads="1"/>
          </p:cNvSpPr>
          <p:nvPr>
            <p:ph type="body" idx="1"/>
          </p:nvPr>
        </p:nvSpPr>
        <p:spPr/>
        <p:txBody>
          <a:bodyPr/>
          <a:lstStyle/>
          <a:p>
            <a:r>
              <a:rPr lang="en-US"/>
              <a:t>The main advantage is using sys. Sampling is that it requires less time and lower costs than SRS method. </a:t>
            </a:r>
          </a:p>
          <a:p>
            <a:r>
              <a:rPr lang="en-US"/>
              <a:t>But by using sys. Sampling method the problem of introducing an error into the sample is more.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533400" y="152400"/>
            <a:ext cx="9051925" cy="544513"/>
          </a:xfrm>
        </p:spPr>
        <p:txBody>
          <a:bodyPr/>
          <a:lstStyle/>
          <a:p>
            <a:r>
              <a:rPr lang="en-US"/>
              <a:t>Stratified Sampling</a:t>
            </a:r>
          </a:p>
        </p:txBody>
      </p:sp>
      <p:sp>
        <p:nvSpPr>
          <p:cNvPr id="48131" name="Rectangle 3"/>
          <p:cNvSpPr>
            <a:spLocks noGrp="1" noChangeArrowheads="1"/>
          </p:cNvSpPr>
          <p:nvPr>
            <p:ph type="body" idx="1"/>
          </p:nvPr>
        </p:nvSpPr>
        <p:spPr>
          <a:xfrm>
            <a:off x="754063" y="1727200"/>
            <a:ext cx="8550275" cy="5181600"/>
          </a:xfrm>
        </p:spPr>
        <p:txBody>
          <a:bodyPr/>
          <a:lstStyle/>
          <a:p>
            <a:pPr marL="342900" indent="-342900" defTabSz="914400">
              <a:lnSpc>
                <a:spcPct val="90000"/>
              </a:lnSpc>
            </a:pPr>
            <a:r>
              <a:rPr lang="en-US" sz="3200"/>
              <a:t>To use stratified sampling, we divide the population into relatively homogeneous groups, called strata. </a:t>
            </a:r>
          </a:p>
          <a:p>
            <a:pPr marL="342900" indent="-342900" defTabSz="914400">
              <a:lnSpc>
                <a:spcPct val="90000"/>
              </a:lnSpc>
            </a:pPr>
            <a:r>
              <a:rPr lang="en-US" sz="3200"/>
              <a:t>Then we use one of two approaches. Either we select at random from each stratum a specified number of elements corresponding to the proportion of that stratum in the population as a whole or we draw an equal number of elements from each stratum and give weight to the results according to the stratum’s proportion of total population.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533400" y="152400"/>
            <a:ext cx="9051925" cy="604838"/>
          </a:xfrm>
        </p:spPr>
        <p:txBody>
          <a:bodyPr/>
          <a:lstStyle/>
          <a:p>
            <a:r>
              <a:rPr lang="en-US"/>
              <a:t>Stratified Sampling</a:t>
            </a:r>
          </a:p>
        </p:txBody>
      </p:sp>
      <p:sp>
        <p:nvSpPr>
          <p:cNvPr id="49155" name="Rectangle 3"/>
          <p:cNvSpPr>
            <a:spLocks noGrp="1" noChangeArrowheads="1"/>
          </p:cNvSpPr>
          <p:nvPr>
            <p:ph type="body" idx="1"/>
          </p:nvPr>
        </p:nvSpPr>
        <p:spPr/>
        <p:txBody>
          <a:bodyPr/>
          <a:lstStyle/>
          <a:p>
            <a:r>
              <a:rPr lang="en-US"/>
              <a:t>With either approach, stratified sampling guarantees that every element in the population has chance of being selected.</a:t>
            </a:r>
          </a:p>
          <a:p>
            <a:r>
              <a:rPr lang="en-US"/>
              <a:t>Stratified sampling is appropriate when the population is already divided into groups of different sizes and we wish to acknowledge this fact.</a:t>
            </a:r>
          </a:p>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t>Example</a:t>
            </a:r>
          </a:p>
        </p:txBody>
      </p:sp>
      <p:graphicFrame>
        <p:nvGraphicFramePr>
          <p:cNvPr id="50179" name="Object 3"/>
          <p:cNvGraphicFramePr>
            <a:graphicFrameLocks noChangeAspect="1"/>
          </p:cNvGraphicFramePr>
          <p:nvPr>
            <p:ph idx="1"/>
          </p:nvPr>
        </p:nvGraphicFramePr>
        <p:xfrm>
          <a:off x="1301750" y="2151063"/>
          <a:ext cx="7810500" cy="4465637"/>
        </p:xfrm>
        <a:graphic>
          <a:graphicData uri="http://schemas.openxmlformats.org/presentationml/2006/ole">
            <p:oleObj spid="_x0000_s50179" name="Worksheet" r:id="rId3" imgW="2115460" imgH="963299" progId="Excel.Sheet.8">
              <p:embed/>
            </p:oleObj>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33400" y="152400"/>
            <a:ext cx="9051925" cy="482600"/>
          </a:xfrm>
        </p:spPr>
        <p:txBody>
          <a:bodyPr/>
          <a:lstStyle/>
          <a:p>
            <a:r>
              <a:rPr lang="en-US" sz="4500"/>
              <a:t>Example</a:t>
            </a:r>
          </a:p>
        </p:txBody>
      </p:sp>
      <p:sp>
        <p:nvSpPr>
          <p:cNvPr id="51203" name="Rectangle 3"/>
          <p:cNvSpPr>
            <a:spLocks noGrp="1" noChangeArrowheads="1"/>
          </p:cNvSpPr>
          <p:nvPr>
            <p:ph type="body" idx="1"/>
          </p:nvPr>
        </p:nvSpPr>
        <p:spPr>
          <a:xfrm>
            <a:off x="754063" y="1727200"/>
            <a:ext cx="8550275" cy="5181600"/>
          </a:xfrm>
        </p:spPr>
        <p:txBody>
          <a:bodyPr/>
          <a:lstStyle/>
          <a:p>
            <a:pPr marL="342900" indent="-342900" defTabSz="914400">
              <a:lnSpc>
                <a:spcPct val="90000"/>
              </a:lnSpc>
            </a:pPr>
            <a:r>
              <a:rPr lang="en-US" dirty="0"/>
              <a:t>Suppose that a physician patients are divided into 4 groups according to age, as shown in the table. </a:t>
            </a:r>
            <a:r>
              <a:rPr lang="en-US" b="1" i="1" dirty="0"/>
              <a:t>The physician wants to find out how many hours his patients sleep.</a:t>
            </a:r>
            <a:r>
              <a:rPr lang="en-US" dirty="0"/>
              <a:t> To obtain an estimate of this characteristic of the population, he could take a random sample from each of the four age groups and give weight to the samples according to the percentage of patients in that group.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533400" y="152400"/>
            <a:ext cx="9051925" cy="422275"/>
          </a:xfrm>
        </p:spPr>
        <p:txBody>
          <a:bodyPr/>
          <a:lstStyle/>
          <a:p>
            <a:r>
              <a:rPr lang="en-US" sz="4500"/>
              <a:t>Example</a:t>
            </a:r>
          </a:p>
        </p:txBody>
      </p:sp>
      <p:sp>
        <p:nvSpPr>
          <p:cNvPr id="52227" name="Rectangle 3"/>
          <p:cNvSpPr>
            <a:spLocks noGrp="1" noChangeArrowheads="1"/>
          </p:cNvSpPr>
          <p:nvPr>
            <p:ph type="body" idx="1"/>
          </p:nvPr>
        </p:nvSpPr>
        <p:spPr>
          <a:xfrm>
            <a:off x="754063" y="1554163"/>
            <a:ext cx="8550275" cy="5354637"/>
          </a:xfrm>
        </p:spPr>
        <p:txBody>
          <a:bodyPr/>
          <a:lstStyle/>
          <a:p>
            <a:r>
              <a:rPr lang="en-US"/>
              <a:t>Retailer Ex. She would analyze the bill copies according to items purchased, viz tvs, Stereos, VCRs, etc. Each product’s customers would form a strata. Hence, we would have the following strata:</a:t>
            </a:r>
          </a:p>
          <a:p>
            <a:pPr lvl="1"/>
            <a:r>
              <a:rPr lang="en-US"/>
              <a:t>TV Buyers</a:t>
            </a:r>
          </a:p>
          <a:p>
            <a:pPr lvl="1"/>
            <a:r>
              <a:rPr lang="en-US"/>
              <a:t>Stereo Buyers</a:t>
            </a:r>
          </a:p>
          <a:p>
            <a:pPr lvl="1"/>
            <a:r>
              <a:rPr lang="en-US"/>
              <a:t>VCR Buyers.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533400" y="152400"/>
            <a:ext cx="9051925" cy="604838"/>
          </a:xfrm>
        </p:spPr>
        <p:txBody>
          <a:bodyPr/>
          <a:lstStyle/>
          <a:p>
            <a:r>
              <a:rPr lang="en-US" sz="4500"/>
              <a:t>Cluster Sampling</a:t>
            </a:r>
          </a:p>
        </p:txBody>
      </p:sp>
      <p:sp>
        <p:nvSpPr>
          <p:cNvPr id="53251" name="Rectangle 3"/>
          <p:cNvSpPr>
            <a:spLocks noGrp="1" noChangeArrowheads="1"/>
          </p:cNvSpPr>
          <p:nvPr>
            <p:ph type="body" idx="1"/>
          </p:nvPr>
        </p:nvSpPr>
        <p:spPr>
          <a:xfrm>
            <a:off x="754063" y="1727200"/>
            <a:ext cx="8550275" cy="5181600"/>
          </a:xfrm>
        </p:spPr>
        <p:txBody>
          <a:bodyPr/>
          <a:lstStyle/>
          <a:p>
            <a:r>
              <a:rPr lang="en-US"/>
              <a:t>In cluster sampling, we divide the population into groups, or clusters, and then select a random sample of these clusters. We assume that these individual clusters are representative of the population as a whole.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z="4500"/>
              <a:t>Difference Between Stratified and Cluster Sampling.</a:t>
            </a:r>
          </a:p>
        </p:txBody>
      </p:sp>
      <p:sp>
        <p:nvSpPr>
          <p:cNvPr id="54275" name="Rectangle 3"/>
          <p:cNvSpPr>
            <a:spLocks noGrp="1" noChangeArrowheads="1"/>
          </p:cNvSpPr>
          <p:nvPr>
            <p:ph type="body" idx="1"/>
          </p:nvPr>
        </p:nvSpPr>
        <p:spPr/>
        <p:txBody>
          <a:bodyPr/>
          <a:lstStyle/>
          <a:p>
            <a:pPr marL="342900" indent="-342900" defTabSz="914400"/>
            <a:r>
              <a:rPr lang="en-US"/>
              <a:t>With both stratified and cluster sampling, the population is divided into well-defined groups. We use stratified sampling when each group has small variation within itself but there is a wide variation between the groups. We use cluster sampling in the opposite case when there is considerable variation within each group but the groups are essentially similar to each other.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p:txBody>
          <a:bodyPr/>
          <a:lstStyle/>
          <a:p>
            <a:r>
              <a:rPr lang="en-US" dirty="0"/>
              <a:t>Understanding Sample</a:t>
            </a:r>
          </a:p>
        </p:txBody>
      </p:sp>
      <p:sp>
        <p:nvSpPr>
          <p:cNvPr id="5123" name="Rectangle 3"/>
          <p:cNvSpPr>
            <a:spLocks noGrp="1" noChangeArrowheads="1"/>
          </p:cNvSpPr>
          <p:nvPr>
            <p:ph type="body" idx="4294967295"/>
          </p:nvPr>
        </p:nvSpPr>
        <p:spPr/>
        <p:txBody>
          <a:bodyPr/>
          <a:lstStyle/>
          <a:p>
            <a:r>
              <a:rPr lang="en-US" dirty="0"/>
              <a:t>Knowingly or unknowingly we are using sample in our daily life. Most common examples are:</a:t>
            </a:r>
          </a:p>
          <a:p>
            <a:pPr lvl="1"/>
            <a:r>
              <a:rPr lang="en-US" dirty="0"/>
              <a:t>Tasting a small part of a sweet to determine its taste from larger chunk.{Sample is chosen}</a:t>
            </a:r>
          </a:p>
          <a:p>
            <a:pPr lvl="1"/>
            <a:r>
              <a:rPr lang="en-US" dirty="0"/>
              <a:t>Testing the temperature of water in a bathtub by dipping a finger. {observation}</a:t>
            </a:r>
          </a:p>
          <a:p>
            <a:pPr lvl="1"/>
            <a:r>
              <a:rPr lang="en-US" dirty="0"/>
              <a:t>Getting a movie feedback from friends.{frame}</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533400" y="762000"/>
            <a:ext cx="9051925" cy="482600"/>
          </a:xfrm>
        </p:spPr>
        <p:txBody>
          <a:bodyPr/>
          <a:lstStyle/>
          <a:p>
            <a:r>
              <a:rPr lang="en-US" sz="4500"/>
              <a:t>Example</a:t>
            </a:r>
          </a:p>
        </p:txBody>
      </p:sp>
      <p:sp>
        <p:nvSpPr>
          <p:cNvPr id="55299" name="Rectangle 3"/>
          <p:cNvSpPr>
            <a:spLocks noGrp="1" noChangeArrowheads="1"/>
          </p:cNvSpPr>
          <p:nvPr>
            <p:ph type="body" idx="1"/>
          </p:nvPr>
        </p:nvSpPr>
        <p:spPr>
          <a:xfrm>
            <a:off x="754063" y="1727200"/>
            <a:ext cx="8550275" cy="5181600"/>
          </a:xfrm>
        </p:spPr>
        <p:txBody>
          <a:bodyPr/>
          <a:lstStyle/>
          <a:p>
            <a:r>
              <a:rPr lang="en-US"/>
              <a:t>Retailer Ex. She would divide the city of Mumbai into 4-5 zones say Zone I, Zone II, Zone III , etc. From the address on the bills she would classify the customers into zones. Then she would consider every item within randomly selected clusters. Note that there can be large variation within each cluster.</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t>Example</a:t>
            </a:r>
          </a:p>
        </p:txBody>
      </p:sp>
      <p:sp>
        <p:nvSpPr>
          <p:cNvPr id="56323" name="Rectangle 3"/>
          <p:cNvSpPr>
            <a:spLocks noGrp="1" noChangeArrowheads="1"/>
          </p:cNvSpPr>
          <p:nvPr>
            <p:ph type="body" idx="1"/>
          </p:nvPr>
        </p:nvSpPr>
        <p:spPr/>
        <p:txBody>
          <a:bodyPr/>
          <a:lstStyle/>
          <a:p>
            <a:r>
              <a:rPr lang="en-US"/>
              <a:t>For ex, in the cluster of Zone I customers, there could be TV buyers, stereo buyers and VCR buyers. As opposed to this, in stratified sampling there is relatively less variation within each stratum. For example, the stratum of TV buyers would include only those customers who have bought TVs.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t>Central Limit Theorem</a:t>
            </a:r>
          </a:p>
        </p:txBody>
      </p:sp>
      <p:sp>
        <p:nvSpPr>
          <p:cNvPr id="68611" name="Rectangle 3"/>
          <p:cNvSpPr>
            <a:spLocks noGrp="1" noChangeArrowheads="1"/>
          </p:cNvSpPr>
          <p:nvPr>
            <p:ph type="body" idx="1"/>
          </p:nvPr>
        </p:nvSpPr>
        <p:spPr>
          <a:xfrm>
            <a:off x="228600" y="1219200"/>
            <a:ext cx="9677400" cy="6172200"/>
          </a:xfrm>
        </p:spPr>
        <p:txBody>
          <a:bodyPr/>
          <a:lstStyle/>
          <a:p>
            <a:r>
              <a:rPr lang="en-US" sz="2800"/>
              <a:t>The relationship between the shape of the population distribution and the shape of the sampling distribution of the mean is called the Central Limit Theorem.</a:t>
            </a:r>
          </a:p>
          <a:p>
            <a:r>
              <a:rPr lang="en-US" sz="2800" i="1"/>
              <a:t>The mean of the sampling distribution of the mean will equal the population mean</a:t>
            </a:r>
            <a:r>
              <a:rPr lang="en-US" sz="2800"/>
              <a:t> regardless of the sample size.</a:t>
            </a:r>
          </a:p>
          <a:p>
            <a:r>
              <a:rPr lang="en-US" sz="2800"/>
              <a:t>As the sample size increases, </a:t>
            </a:r>
            <a:r>
              <a:rPr lang="en-US" sz="2800" i="1"/>
              <a:t>the sampling distribution of the mean will approach normality regardless of the shape of the population distribution</a:t>
            </a:r>
            <a:r>
              <a:rPr lang="en-US" sz="2800"/>
              <a:t>.</a:t>
            </a:r>
          </a:p>
          <a:p>
            <a:r>
              <a:rPr lang="en-US" sz="3200"/>
              <a:t>More importantly it permit us to use sample statistics to make inferences about population parameters without knowing anything about the shape of the population distribution.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t>Sampling Distribution</a:t>
            </a:r>
          </a:p>
        </p:txBody>
      </p:sp>
      <p:sp>
        <p:nvSpPr>
          <p:cNvPr id="69635" name="Rectangle 3"/>
          <p:cNvSpPr>
            <a:spLocks noGrp="1" noChangeArrowheads="1"/>
          </p:cNvSpPr>
          <p:nvPr>
            <p:ph type="body" idx="1"/>
          </p:nvPr>
        </p:nvSpPr>
        <p:spPr/>
        <p:txBody>
          <a:bodyPr/>
          <a:lstStyle/>
          <a:p>
            <a:r>
              <a:rPr lang="en-US" sz="3200"/>
              <a:t>A probability distribution of all the possible means of the samples is a distribution of the sample means. </a:t>
            </a:r>
          </a:p>
          <a:p>
            <a:r>
              <a:rPr lang="en-US" sz="3200"/>
              <a:t>The standard deviation of the distribution of sample means measures the extent to which we expect the means from the different samples to vary because of the </a:t>
            </a:r>
            <a:r>
              <a:rPr lang="en-US" sz="3200" u="sng"/>
              <a:t>chance error</a:t>
            </a:r>
            <a:r>
              <a:rPr lang="en-US" sz="3200"/>
              <a:t> in the sampling process.</a:t>
            </a:r>
          </a:p>
          <a:p>
            <a:r>
              <a:rPr lang="en-US" sz="3200"/>
              <a:t>The standard deviation of the distribution of a sample statistic is known as the standard error of the statistic.</a:t>
            </a:r>
          </a:p>
          <a:p>
            <a:endParaRPr lang="en-US" sz="320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endParaRPr lang="en-US"/>
          </a:p>
        </p:txBody>
      </p:sp>
      <p:sp>
        <p:nvSpPr>
          <p:cNvPr id="70659" name="Rectangle 3"/>
          <p:cNvSpPr>
            <a:spLocks noGrp="1" noChangeArrowheads="1"/>
          </p:cNvSpPr>
          <p:nvPr>
            <p:ph type="body" idx="1"/>
          </p:nvPr>
        </p:nvSpPr>
        <p:spPr/>
        <p:txBody>
          <a:bodyPr/>
          <a:lstStyle/>
          <a:p>
            <a:r>
              <a:rPr lang="en-US"/>
              <a:t>The SE indicates not only the size of the chance error that has been made, but also the accuracy we are likely to get if we use a sample statistic to estimate a population parameter.</a:t>
            </a:r>
          </a:p>
          <a:p>
            <a:r>
              <a:rPr lang="en-US"/>
              <a:t>A distribution of sample means having small SE is a better estimator of the population parameter.</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t>Relationship between Sample Size and Standard Error</a:t>
            </a:r>
          </a:p>
        </p:txBody>
      </p:sp>
      <p:sp>
        <p:nvSpPr>
          <p:cNvPr id="71683" name="Rectangle 3"/>
          <p:cNvSpPr>
            <a:spLocks noGrp="1" noChangeArrowheads="1"/>
          </p:cNvSpPr>
          <p:nvPr>
            <p:ph type="body" idx="1"/>
          </p:nvPr>
        </p:nvSpPr>
        <p:spPr/>
        <p:txBody>
          <a:bodyPr/>
          <a:lstStyle/>
          <a:p>
            <a:r>
              <a:rPr lang="en-US"/>
              <a:t>As the SE decreases, the value of any sample mean will probably be closer to the value of the population mean.</a:t>
            </a:r>
          </a:p>
          <a:p>
            <a:r>
              <a:rPr lang="en-US"/>
              <a:t>Statistician describe this phenomenon in another way: As the SE decreases the </a:t>
            </a:r>
            <a:r>
              <a:rPr lang="en-US" i="1"/>
              <a:t>precision</a:t>
            </a:r>
            <a:r>
              <a:rPr lang="en-US"/>
              <a:t> with which the sample mean can be used to estimate the population mean increases.</a:t>
            </a:r>
          </a:p>
          <a:p>
            <a:r>
              <a:rPr lang="en-US"/>
              <a:t>From the example we can see that as n increases, SE decreases.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a:t>Example</a:t>
            </a:r>
          </a:p>
        </p:txBody>
      </p:sp>
      <p:sp>
        <p:nvSpPr>
          <p:cNvPr id="72707" name="Rectangle 3"/>
          <p:cNvSpPr>
            <a:spLocks noGrp="1" noChangeArrowheads="1"/>
          </p:cNvSpPr>
          <p:nvPr>
            <p:ph type="body" sz="half" idx="1"/>
          </p:nvPr>
        </p:nvSpPr>
        <p:spPr/>
        <p:txBody>
          <a:bodyPr/>
          <a:lstStyle/>
          <a:p>
            <a:r>
              <a:rPr lang="en-US" sz="3100"/>
              <a:t>When n=10</a:t>
            </a:r>
          </a:p>
          <a:p>
            <a:pPr lvl="1"/>
            <a:r>
              <a:rPr lang="en-US" sz="2700"/>
              <a:t>SE= 100/</a:t>
            </a:r>
            <a:r>
              <a:rPr lang="en-US" sz="2700">
                <a:sym typeface="Symbol" pitchFamily="18" charset="2"/>
              </a:rPr>
              <a:t>10</a:t>
            </a:r>
          </a:p>
          <a:p>
            <a:pPr lvl="1"/>
            <a:r>
              <a:rPr lang="en-US" sz="2700">
                <a:sym typeface="Symbol" pitchFamily="18" charset="2"/>
              </a:rPr>
              <a:t>     =100/3.162</a:t>
            </a:r>
          </a:p>
          <a:p>
            <a:pPr lvl="2">
              <a:buFontTx/>
              <a:buNone/>
            </a:pPr>
            <a:r>
              <a:rPr lang="en-US" sz="2200"/>
              <a:t>    = 31.63 Approximately 32.</a:t>
            </a:r>
          </a:p>
          <a:p>
            <a:pPr lvl="2">
              <a:buFontTx/>
              <a:buNone/>
            </a:pPr>
            <a:endParaRPr lang="en-US" sz="2200"/>
          </a:p>
          <a:p>
            <a:r>
              <a:rPr lang="en-US" sz="3100"/>
              <a:t>When n=100</a:t>
            </a:r>
          </a:p>
          <a:p>
            <a:pPr lvl="1"/>
            <a:r>
              <a:rPr lang="en-US" sz="2700"/>
              <a:t>SE= 100/</a:t>
            </a:r>
            <a:r>
              <a:rPr lang="en-US" sz="2700">
                <a:sym typeface="Symbol" pitchFamily="18" charset="2"/>
              </a:rPr>
              <a:t>100</a:t>
            </a:r>
          </a:p>
          <a:p>
            <a:pPr lvl="1"/>
            <a:r>
              <a:rPr lang="en-US" sz="2700">
                <a:sym typeface="Symbol" pitchFamily="18" charset="2"/>
              </a:rPr>
              <a:t>     =100/10</a:t>
            </a:r>
          </a:p>
          <a:p>
            <a:pPr lvl="2">
              <a:buFontTx/>
              <a:buNone/>
            </a:pPr>
            <a:r>
              <a:rPr lang="en-US" sz="2200"/>
              <a:t>    = 10.</a:t>
            </a:r>
          </a:p>
          <a:p>
            <a:pPr lvl="1"/>
            <a:endParaRPr lang="en-US" sz="2700"/>
          </a:p>
        </p:txBody>
      </p:sp>
      <p:sp>
        <p:nvSpPr>
          <p:cNvPr id="72708" name="Rectangle 4"/>
          <p:cNvSpPr>
            <a:spLocks noGrp="1" noChangeArrowheads="1"/>
          </p:cNvSpPr>
          <p:nvPr>
            <p:ph type="body" sz="half" idx="2"/>
          </p:nvPr>
        </p:nvSpPr>
        <p:spPr/>
        <p:txBody>
          <a:bodyPr/>
          <a:lstStyle/>
          <a:p>
            <a:r>
              <a:rPr lang="en-US" sz="3100"/>
              <a:t>The example show that, because SE varies inversely with the square root of n, there is diminishing return in sampling.</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a:t>Relationship between Sample Size and Standard Error</a:t>
            </a:r>
          </a:p>
        </p:txBody>
      </p:sp>
      <p:sp>
        <p:nvSpPr>
          <p:cNvPr id="74755" name="Rectangle 3"/>
          <p:cNvSpPr>
            <a:spLocks noGrp="1" noChangeArrowheads="1"/>
          </p:cNvSpPr>
          <p:nvPr>
            <p:ph type="body" idx="1"/>
          </p:nvPr>
        </p:nvSpPr>
        <p:spPr/>
        <p:txBody>
          <a:bodyPr/>
          <a:lstStyle/>
          <a:p>
            <a:pPr>
              <a:lnSpc>
                <a:spcPct val="90000"/>
              </a:lnSpc>
            </a:pPr>
            <a:r>
              <a:rPr lang="en-US"/>
              <a:t>It is true that sampling more items will decrease the SE, but this benefit may not be worth the cost. </a:t>
            </a:r>
          </a:p>
          <a:p>
            <a:pPr>
              <a:lnSpc>
                <a:spcPct val="90000"/>
              </a:lnSpc>
            </a:pPr>
            <a:r>
              <a:rPr lang="en-US"/>
              <a:t>Statistician opine “the increased precision is not worth the additional sampling cost”</a:t>
            </a:r>
          </a:p>
          <a:p>
            <a:pPr>
              <a:lnSpc>
                <a:spcPct val="90000"/>
              </a:lnSpc>
            </a:pPr>
            <a:r>
              <a:rPr lang="en-US"/>
              <a:t>Managers should always asses both the worth and the cost of the additional precision they will obtain from a large sample before they commit resources tot take it.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t>Confidence Level</a:t>
            </a:r>
          </a:p>
        </p:txBody>
      </p:sp>
      <p:sp>
        <p:nvSpPr>
          <p:cNvPr id="76803" name="Rectangle 3"/>
          <p:cNvSpPr>
            <a:spLocks noGrp="1" noChangeArrowheads="1"/>
          </p:cNvSpPr>
          <p:nvPr>
            <p:ph type="body" idx="1"/>
          </p:nvPr>
        </p:nvSpPr>
        <p:spPr/>
        <p:txBody>
          <a:bodyPr/>
          <a:lstStyle/>
          <a:p>
            <a:pPr marL="342900" indent="-342900" defTabSz="914400"/>
            <a:r>
              <a:rPr lang="en-US" sz="3200"/>
              <a:t>In statistics, the probability that we associate with an interval estimate is called the confidence level.</a:t>
            </a:r>
          </a:p>
          <a:p>
            <a:pPr marL="342900" indent="-342900" defTabSz="914400"/>
            <a:r>
              <a:rPr lang="en-US" sz="3200"/>
              <a:t>This probability indicates how confident we are that the interval estimate will include the population parameter. </a:t>
            </a:r>
          </a:p>
          <a:p>
            <a:pPr marL="342900" indent="-342900" defTabSz="914400"/>
            <a:r>
              <a:rPr lang="en-US" sz="3200"/>
              <a:t>A higher probability means more confidence.</a:t>
            </a:r>
          </a:p>
          <a:p>
            <a:pPr marL="342900" indent="-342900" defTabSz="914400"/>
            <a:r>
              <a:rPr lang="en-US" sz="3200"/>
              <a:t>In estimation, the most commonly used confidence levels are 90%, 95% and 99%, but we are free to apply any confidence level.</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a:t>Confidence Level</a:t>
            </a:r>
          </a:p>
        </p:txBody>
      </p:sp>
      <p:graphicFrame>
        <p:nvGraphicFramePr>
          <p:cNvPr id="87040" name="Object 0"/>
          <p:cNvGraphicFramePr>
            <a:graphicFrameLocks noChangeAspect="1"/>
          </p:cNvGraphicFramePr>
          <p:nvPr/>
        </p:nvGraphicFramePr>
        <p:xfrm>
          <a:off x="884238" y="2417763"/>
          <a:ext cx="8289925" cy="4219575"/>
        </p:xfrm>
        <a:graphic>
          <a:graphicData uri="http://schemas.openxmlformats.org/presentationml/2006/ole">
            <p:oleObj spid="_x0000_s87040" name="Worksheet" r:id="rId3" imgW="3296880" imgH="1627200" progId="Excel.Sheet.8">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a:xfrm>
            <a:off x="762000" y="206375"/>
            <a:ext cx="8550275" cy="698500"/>
          </a:xfrm>
        </p:spPr>
        <p:txBody>
          <a:bodyPr/>
          <a:lstStyle/>
          <a:p>
            <a:r>
              <a:rPr lang="en-US"/>
              <a:t>Mini Caselet</a:t>
            </a:r>
          </a:p>
        </p:txBody>
      </p:sp>
      <p:sp>
        <p:nvSpPr>
          <p:cNvPr id="3" name="Content Placeholder 2"/>
          <p:cNvSpPr>
            <a:spLocks noGrp="1"/>
          </p:cNvSpPr>
          <p:nvPr>
            <p:ph idx="4294967295"/>
          </p:nvPr>
        </p:nvSpPr>
        <p:spPr>
          <a:xfrm>
            <a:off x="609600" y="1454150"/>
            <a:ext cx="9067800" cy="5899150"/>
          </a:xfrm>
        </p:spPr>
        <p:txBody>
          <a:bodyPr/>
          <a:lstStyle/>
          <a:p>
            <a:r>
              <a:rPr lang="en-US"/>
              <a:t>Although there are over 200 million TV viewers in the US and somewhat over half that many TV sets, only about 1000 of those sets are sampled to determine what programs American watch. Why select only about 1000 sets out of 100 million? </a:t>
            </a:r>
            <a:r>
              <a:rPr lang="en-US" b="1"/>
              <a:t>Because time and the average cost of an interview prohibit the rating from trying to reach millions of people. </a:t>
            </a:r>
            <a:r>
              <a:rPr lang="en-US"/>
              <a:t>And since polls are reasonably accurate, interviewing everybody is unnecessary.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a:t>Confidence Interval</a:t>
            </a:r>
          </a:p>
        </p:txBody>
      </p:sp>
      <p:sp>
        <p:nvSpPr>
          <p:cNvPr id="78851" name="Rectangle 3"/>
          <p:cNvSpPr>
            <a:spLocks noGrp="1" noChangeArrowheads="1"/>
          </p:cNvSpPr>
          <p:nvPr>
            <p:ph type="body" idx="1"/>
          </p:nvPr>
        </p:nvSpPr>
        <p:spPr/>
        <p:txBody>
          <a:bodyPr/>
          <a:lstStyle/>
          <a:p>
            <a:pPr marL="342900" indent="-342900" defTabSz="914400"/>
            <a:r>
              <a:rPr lang="en-US"/>
              <a:t>The confidence interval is the range of the estimate we are making.</a:t>
            </a:r>
          </a:p>
          <a:p>
            <a:pPr marL="342900" indent="-342900" defTabSz="914400"/>
            <a:r>
              <a:rPr lang="en-US"/>
              <a:t>Often, however, we will express the confidence interval in standard errors rather than in numerical values. Thus, we will often express confidence intervals like this X</a:t>
            </a:r>
            <a:r>
              <a:rPr lang="en-US">
                <a:latin typeface="Tahoma" pitchFamily="34" charset="0"/>
                <a:cs typeface="Times New Roman" pitchFamily="18" charset="0"/>
              </a:rPr>
              <a:t>±</a:t>
            </a:r>
            <a:r>
              <a:rPr lang="en-US"/>
              <a:t> 1.64SE (90% CL) where</a:t>
            </a:r>
          </a:p>
          <a:p>
            <a:pPr marL="742950" lvl="1" indent="-285750" defTabSz="914400"/>
            <a:r>
              <a:rPr lang="en-US"/>
              <a:t>X</a:t>
            </a:r>
            <a:r>
              <a:rPr lang="en-US">
                <a:latin typeface="Tahoma" pitchFamily="34" charset="0"/>
                <a:cs typeface="Times New Roman" pitchFamily="18" charset="0"/>
              </a:rPr>
              <a:t> +</a:t>
            </a:r>
            <a:r>
              <a:rPr lang="en-US"/>
              <a:t> 1.64SE is Upper Confidence Limit (UCL)</a:t>
            </a:r>
          </a:p>
          <a:p>
            <a:pPr marL="742950" lvl="1" indent="-285750" defTabSz="914400"/>
            <a:r>
              <a:rPr lang="en-US"/>
              <a:t>X</a:t>
            </a:r>
            <a:r>
              <a:rPr lang="en-US">
                <a:latin typeface="Tahoma" pitchFamily="34" charset="0"/>
                <a:cs typeface="Times New Roman" pitchFamily="18" charset="0"/>
              </a:rPr>
              <a:t>  -</a:t>
            </a:r>
            <a:r>
              <a:rPr lang="en-US"/>
              <a:t> 1.64SE is Lower Confidence Limit (LCL)</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a:t>The Fact</a:t>
            </a:r>
          </a:p>
        </p:txBody>
      </p:sp>
      <p:sp>
        <p:nvSpPr>
          <p:cNvPr id="79875" name="Rectangle 3"/>
          <p:cNvSpPr>
            <a:spLocks noGrp="1" noChangeArrowheads="1"/>
          </p:cNvSpPr>
          <p:nvPr>
            <p:ph type="body" idx="1"/>
          </p:nvPr>
        </p:nvSpPr>
        <p:spPr/>
        <p:txBody>
          <a:bodyPr/>
          <a:lstStyle/>
          <a:p>
            <a:r>
              <a:rPr lang="en-US" dirty="0"/>
              <a:t>Obviously we think that, a high confidence level such as 99%, would produce a high degree of accuracy in the estimate. </a:t>
            </a:r>
            <a:r>
              <a:rPr lang="en-US" i="1" dirty="0"/>
              <a:t>In practice, however, high confidence levels will produce large confidence intervals, and such large intervals are not precise, expensive and they give very fuzzy estimates.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8064" name="Object 0"/>
          <p:cNvGraphicFramePr>
            <a:graphicFrameLocks noChangeAspect="1"/>
          </p:cNvGraphicFramePr>
          <p:nvPr/>
        </p:nvGraphicFramePr>
        <p:xfrm>
          <a:off x="609600" y="882650"/>
          <a:ext cx="8991600" cy="5932488"/>
        </p:xfrm>
        <a:graphic>
          <a:graphicData uri="http://schemas.openxmlformats.org/presentationml/2006/ole">
            <p:oleObj spid="_x0000_s88064" name="Worksheet" r:id="rId3" imgW="3886560" imgH="2486160" progId="Excel.Sheet.8">
              <p:embed/>
            </p:oleObj>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a:t>Factors influencing sample size (in case of mean)</a:t>
            </a:r>
          </a:p>
        </p:txBody>
      </p:sp>
      <p:sp>
        <p:nvSpPr>
          <p:cNvPr id="81923" name="Rectangle 3"/>
          <p:cNvSpPr>
            <a:spLocks noGrp="1" noChangeArrowheads="1"/>
          </p:cNvSpPr>
          <p:nvPr>
            <p:ph type="body" idx="1"/>
          </p:nvPr>
        </p:nvSpPr>
        <p:spPr/>
        <p:txBody>
          <a:bodyPr/>
          <a:lstStyle/>
          <a:p>
            <a:r>
              <a:rPr lang="en-US"/>
              <a:t>Precision Level. Smaller  the precision level, larger the sample size. </a:t>
            </a:r>
          </a:p>
          <a:p>
            <a:r>
              <a:rPr lang="en-US"/>
              <a:t>Confidence Level.</a:t>
            </a:r>
          </a:p>
          <a:p>
            <a:r>
              <a:rPr lang="en-US"/>
              <a:t>Sample Standard Deviation.</a:t>
            </a:r>
          </a:p>
          <a:p>
            <a:endParaRPr lang="en-US"/>
          </a:p>
          <a:p>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t>Formula</a:t>
            </a:r>
          </a:p>
        </p:txBody>
      </p:sp>
      <p:sp>
        <p:nvSpPr>
          <p:cNvPr id="82947" name="Rectangle 3"/>
          <p:cNvSpPr>
            <a:spLocks noGrp="1" noChangeArrowheads="1"/>
          </p:cNvSpPr>
          <p:nvPr>
            <p:ph type="body" idx="1"/>
          </p:nvPr>
        </p:nvSpPr>
        <p:spPr/>
        <p:txBody>
          <a:bodyPr/>
          <a:lstStyle/>
          <a:p>
            <a:pPr>
              <a:buFontTx/>
              <a:buNone/>
            </a:pPr>
            <a:r>
              <a:rPr lang="en-US"/>
              <a:t>			</a:t>
            </a:r>
          </a:p>
          <a:p>
            <a:pPr>
              <a:buFontTx/>
              <a:buNone/>
            </a:pPr>
            <a:r>
              <a:rPr lang="en-US"/>
              <a:t>			n=((Z * S)/E)^2</a:t>
            </a:r>
          </a:p>
          <a:p>
            <a:pPr>
              <a:buFontTx/>
              <a:buNone/>
            </a:pPr>
            <a:endParaRPr lang="en-US"/>
          </a:p>
          <a:p>
            <a:pPr>
              <a:buFontTx/>
              <a:buNone/>
            </a:pPr>
            <a:r>
              <a:rPr lang="en-US"/>
              <a:t>Where n=size of the sample</a:t>
            </a:r>
          </a:p>
          <a:p>
            <a:pPr>
              <a:buFontTx/>
              <a:buNone/>
            </a:pPr>
            <a:r>
              <a:rPr lang="en-US"/>
              <a:t>Z=standardized value corresponding to a confidence level.</a:t>
            </a:r>
          </a:p>
          <a:p>
            <a:pPr>
              <a:buFontTx/>
              <a:buNone/>
            </a:pPr>
            <a:r>
              <a:rPr lang="en-US"/>
              <a:t>E= acceptable level of error. ± an error factor.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idx="4294967295"/>
          </p:nvPr>
        </p:nvSpPr>
        <p:spPr/>
        <p:txBody>
          <a:bodyPr/>
          <a:lstStyle/>
          <a:p>
            <a:r>
              <a:rPr lang="en-US"/>
              <a:t>Mini Caselet</a:t>
            </a:r>
          </a:p>
        </p:txBody>
      </p:sp>
      <p:sp>
        <p:nvSpPr>
          <p:cNvPr id="7171" name="Content Placeholder 2"/>
          <p:cNvSpPr>
            <a:spLocks noGrp="1"/>
          </p:cNvSpPr>
          <p:nvPr>
            <p:ph idx="4294967295"/>
          </p:nvPr>
        </p:nvSpPr>
        <p:spPr/>
        <p:txBody>
          <a:bodyPr/>
          <a:lstStyle/>
          <a:p>
            <a:r>
              <a:rPr lang="en-US"/>
              <a:t>Questions for discussion</a:t>
            </a:r>
          </a:p>
          <a:p>
            <a:pPr>
              <a:buFontTx/>
              <a:buAutoNum type="arabicPeriod"/>
            </a:pPr>
            <a:r>
              <a:rPr lang="en-US"/>
              <a:t>How many people should be interviewed?</a:t>
            </a:r>
          </a:p>
          <a:p>
            <a:pPr>
              <a:buFontTx/>
              <a:buAutoNum type="arabicPeriod"/>
            </a:pPr>
            <a:r>
              <a:rPr lang="en-US"/>
              <a:t>How should they be selected?</a:t>
            </a:r>
          </a:p>
          <a:p>
            <a:pPr>
              <a:buFontTx/>
              <a:buAutoNum type="arabicPeriod"/>
            </a:pPr>
            <a:r>
              <a:rPr lang="en-US"/>
              <a:t>How do we know when our sample accurately reflects the entire population ?</a:t>
            </a:r>
          </a:p>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92163" y="201613"/>
            <a:ext cx="8550275" cy="592137"/>
          </a:xfrm>
        </p:spPr>
        <p:txBody>
          <a:bodyPr/>
          <a:lstStyle/>
          <a:p>
            <a:r>
              <a:rPr lang="en-US"/>
              <a:t>Terminologies</a:t>
            </a:r>
          </a:p>
        </p:txBody>
      </p:sp>
      <p:sp>
        <p:nvSpPr>
          <p:cNvPr id="19459" name="Rectangle 3"/>
          <p:cNvSpPr>
            <a:spLocks noGrp="1" noChangeArrowheads="1"/>
          </p:cNvSpPr>
          <p:nvPr>
            <p:ph type="body" idx="1"/>
          </p:nvPr>
        </p:nvSpPr>
        <p:spPr>
          <a:xfrm>
            <a:off x="457200" y="1447800"/>
            <a:ext cx="9220200" cy="5461000"/>
          </a:xfrm>
        </p:spPr>
        <p:txBody>
          <a:bodyPr/>
          <a:lstStyle/>
          <a:p>
            <a:pPr marL="541338" lvl="1" algn="just">
              <a:buFontTx/>
              <a:buNone/>
            </a:pPr>
            <a:r>
              <a:rPr lang="en-US" sz="2800" b="1" dirty="0"/>
              <a:t>Element</a:t>
            </a:r>
            <a:r>
              <a:rPr lang="en-US" sz="2800" dirty="0"/>
              <a:t>: An element is that unit about which information is collected and which provides the basis for analysis. Generally, in </a:t>
            </a:r>
            <a:r>
              <a:rPr lang="en-US" sz="2800" dirty="0" smtClean="0"/>
              <a:t>research </a:t>
            </a:r>
            <a:r>
              <a:rPr lang="en-US" sz="2800" dirty="0"/>
              <a:t>sampling, elements are people. However, other kinds of units might constitute the elements, such as families, stores or companies.</a:t>
            </a:r>
          </a:p>
          <a:p>
            <a:pPr marL="541338" lvl="1" algn="just">
              <a:buFontTx/>
              <a:buNone/>
            </a:pPr>
            <a:r>
              <a:rPr lang="en-US" sz="2800" b="1" dirty="0"/>
              <a:t>Population</a:t>
            </a:r>
            <a:r>
              <a:rPr lang="en-US" sz="2800" dirty="0"/>
              <a:t>: Total collection of elements under investigation. It must be defined in terms of </a:t>
            </a:r>
            <a:r>
              <a:rPr lang="en-US" sz="2800" u="sng" dirty="0"/>
              <a:t>elements, sampling units, extent and time</a:t>
            </a:r>
            <a:r>
              <a:rPr lang="en-US" sz="2800" dirty="0"/>
              <a:t>. For ex, ‘</a:t>
            </a:r>
            <a:r>
              <a:rPr lang="en-US" sz="2800" i="1" dirty="0"/>
              <a:t>white males 18 years and older (element) in households (unit) in the southeastern America (extent) during the month of June 1980 (time)</a:t>
            </a:r>
            <a:r>
              <a:rPr lang="en-US" sz="2800" dirty="0"/>
              <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62000" y="260350"/>
            <a:ext cx="8550275" cy="538163"/>
          </a:xfrm>
        </p:spPr>
        <p:txBody>
          <a:bodyPr/>
          <a:lstStyle/>
          <a:p>
            <a:r>
              <a:rPr lang="en-US"/>
              <a:t>Terminologies</a:t>
            </a:r>
          </a:p>
        </p:txBody>
      </p:sp>
      <p:sp>
        <p:nvSpPr>
          <p:cNvPr id="21507" name="Rectangle 3"/>
          <p:cNvSpPr>
            <a:spLocks noGrp="1" noChangeArrowheads="1"/>
          </p:cNvSpPr>
          <p:nvPr>
            <p:ph type="body" idx="1"/>
          </p:nvPr>
        </p:nvSpPr>
        <p:spPr>
          <a:xfrm>
            <a:off x="754063" y="1295400"/>
            <a:ext cx="8550275" cy="5613400"/>
          </a:xfrm>
        </p:spPr>
        <p:txBody>
          <a:bodyPr/>
          <a:lstStyle/>
          <a:p>
            <a:pPr>
              <a:lnSpc>
                <a:spcPct val="90000"/>
              </a:lnSpc>
              <a:buFontTx/>
              <a:buNone/>
            </a:pPr>
            <a:r>
              <a:rPr lang="en-US" sz="3200" b="1"/>
              <a:t>Sampling Unit</a:t>
            </a:r>
            <a:r>
              <a:rPr lang="en-US" sz="3200"/>
              <a:t>: These are non-overlapping elements from a population. A sampling unit can be an individual element or a set of elements based on the sampling process used.</a:t>
            </a:r>
          </a:p>
          <a:p>
            <a:pPr>
              <a:lnSpc>
                <a:spcPct val="90000"/>
              </a:lnSpc>
              <a:buClr>
                <a:schemeClr val="tx1"/>
              </a:buClr>
            </a:pPr>
            <a:r>
              <a:rPr lang="en-US" sz="3200" b="1"/>
              <a:t>Single stage sample</a:t>
            </a:r>
            <a:r>
              <a:rPr lang="en-US" sz="3200"/>
              <a:t> (same as elements)</a:t>
            </a:r>
          </a:p>
          <a:p>
            <a:pPr>
              <a:lnSpc>
                <a:spcPct val="90000"/>
              </a:lnSpc>
              <a:buClr>
                <a:schemeClr val="tx1"/>
              </a:buClr>
            </a:pPr>
            <a:r>
              <a:rPr lang="en-US" sz="3200" b="1"/>
              <a:t>Different level sample</a:t>
            </a:r>
            <a:r>
              <a:rPr lang="en-US" sz="3200"/>
              <a:t> such as</a:t>
            </a:r>
          </a:p>
          <a:p>
            <a:pPr lvl="1">
              <a:lnSpc>
                <a:spcPct val="90000"/>
              </a:lnSpc>
              <a:buClr>
                <a:schemeClr val="tx1"/>
              </a:buClr>
            </a:pPr>
            <a:r>
              <a:rPr lang="en-US" sz="2800"/>
              <a:t>Primary Sampling Units (One Stage)</a:t>
            </a:r>
          </a:p>
          <a:p>
            <a:pPr lvl="1">
              <a:lnSpc>
                <a:spcPct val="90000"/>
              </a:lnSpc>
              <a:buClr>
                <a:schemeClr val="tx1"/>
              </a:buClr>
            </a:pPr>
            <a:r>
              <a:rPr lang="en-US" sz="2800"/>
              <a:t>Secondary Sampling Units (Two Stage)</a:t>
            </a:r>
          </a:p>
          <a:p>
            <a:pPr lvl="1">
              <a:lnSpc>
                <a:spcPct val="90000"/>
              </a:lnSpc>
              <a:buClr>
                <a:schemeClr val="tx1"/>
              </a:buClr>
            </a:pPr>
            <a:r>
              <a:rPr lang="en-US" sz="2800"/>
              <a:t>Final Sampling Units</a:t>
            </a:r>
          </a:p>
          <a:p>
            <a:pPr>
              <a:lnSpc>
                <a:spcPct val="90000"/>
              </a:lnSpc>
              <a:buClr>
                <a:schemeClr val="tx1"/>
              </a:buClr>
            </a:pPr>
            <a:r>
              <a:rPr lang="en-US" sz="3200" i="1"/>
              <a:t>Ex, selection of census block in a city, select a sample of household on the selected blocks and finally select a sample of “white males 18 years and older ”</a:t>
            </a:r>
          </a:p>
          <a:p>
            <a:pPr lvl="1">
              <a:lnSpc>
                <a:spcPct val="90000"/>
              </a:lnSpc>
              <a:buClr>
                <a:schemeClr val="tx1"/>
              </a:buClr>
            </a:pPr>
            <a:endParaRPr lang="en-US" sz="2800" i="1"/>
          </a:p>
          <a:p>
            <a:pPr>
              <a:lnSpc>
                <a:spcPct val="90000"/>
              </a:lnSpc>
              <a:buFontTx/>
              <a:buNone/>
            </a:pPr>
            <a:endParaRPr lang="en-US" sz="3200"/>
          </a:p>
          <a:p>
            <a:pPr>
              <a:lnSpc>
                <a:spcPct val="90000"/>
              </a:lnSpc>
            </a:pPr>
            <a:endParaRPr lang="en-US" sz="320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762000" y="260350"/>
            <a:ext cx="8550275" cy="590550"/>
          </a:xfrm>
        </p:spPr>
        <p:txBody>
          <a:bodyPr/>
          <a:lstStyle/>
          <a:p>
            <a:r>
              <a:rPr lang="en-US"/>
              <a:t>Terminologies</a:t>
            </a:r>
          </a:p>
        </p:txBody>
      </p:sp>
      <p:sp>
        <p:nvSpPr>
          <p:cNvPr id="22531" name="Rectangle 3"/>
          <p:cNvSpPr>
            <a:spLocks noGrp="1" noChangeArrowheads="1"/>
          </p:cNvSpPr>
          <p:nvPr>
            <p:ph type="body" idx="1"/>
          </p:nvPr>
        </p:nvSpPr>
        <p:spPr>
          <a:xfrm>
            <a:off x="457200" y="1676400"/>
            <a:ext cx="8847138" cy="5232400"/>
          </a:xfrm>
        </p:spPr>
        <p:txBody>
          <a:bodyPr/>
          <a:lstStyle/>
          <a:p>
            <a:pPr>
              <a:lnSpc>
                <a:spcPct val="90000"/>
              </a:lnSpc>
              <a:buFontTx/>
              <a:buNone/>
            </a:pPr>
            <a:r>
              <a:rPr lang="en-US" sz="3200" b="1"/>
              <a:t>Sample</a:t>
            </a:r>
            <a:r>
              <a:rPr lang="en-US" sz="3200"/>
              <a:t>: Subset of the population.</a:t>
            </a:r>
          </a:p>
          <a:p>
            <a:pPr>
              <a:lnSpc>
                <a:spcPct val="90000"/>
              </a:lnSpc>
              <a:buFontTx/>
              <a:buNone/>
            </a:pPr>
            <a:r>
              <a:rPr lang="en-US" sz="3200" b="1"/>
              <a:t>Sampling</a:t>
            </a:r>
            <a:r>
              <a:rPr lang="en-US" sz="3200"/>
              <a:t>: The process of selecting a sample from a population using special sampling techniques is called sampling.</a:t>
            </a:r>
          </a:p>
          <a:p>
            <a:pPr>
              <a:lnSpc>
                <a:spcPct val="90000"/>
              </a:lnSpc>
              <a:buFontTx/>
              <a:buNone/>
            </a:pPr>
            <a:r>
              <a:rPr lang="en-US" sz="3200" b="1"/>
              <a:t>Sampling Frame</a:t>
            </a:r>
            <a:r>
              <a:rPr lang="en-US" sz="3200"/>
              <a:t>: A listing of population units from which a sample is chosen is known as a sampling frame.</a:t>
            </a:r>
          </a:p>
          <a:p>
            <a:pPr>
              <a:lnSpc>
                <a:spcPct val="90000"/>
              </a:lnSpc>
              <a:buFontTx/>
              <a:buNone/>
            </a:pPr>
            <a:r>
              <a:rPr lang="en-US" sz="3200"/>
              <a:t>For ex, Wild Goose may obtain its sampling frame of customer data from all the manufacturers of branded VCD Players, but this frame will not be exhaustive, as it will not include the people who made their purchase from the unorganized sector.</a:t>
            </a:r>
          </a:p>
          <a:p>
            <a:pPr>
              <a:lnSpc>
                <a:spcPct val="90000"/>
              </a:lnSpc>
              <a:buFontTx/>
              <a:buNone/>
            </a:pPr>
            <a:endParaRPr lang="en-US" sz="32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ntroduction to Quantitative Methods-1">
  <a:themeElements>
    <a:clrScheme name="Introduction to Quantitative Methods-1 2">
      <a:dk1>
        <a:srgbClr val="000000"/>
      </a:dk1>
      <a:lt1>
        <a:srgbClr val="E8C567"/>
      </a:lt1>
      <a:dk2>
        <a:srgbClr val="2B5502"/>
      </a:dk2>
      <a:lt2>
        <a:srgbClr val="777777"/>
      </a:lt2>
      <a:accent1>
        <a:srgbClr val="909082"/>
      </a:accent1>
      <a:accent2>
        <a:srgbClr val="809EA8"/>
      </a:accent2>
      <a:accent3>
        <a:srgbClr val="F2DFB8"/>
      </a:accent3>
      <a:accent4>
        <a:srgbClr val="000000"/>
      </a:accent4>
      <a:accent5>
        <a:srgbClr val="C6C6C1"/>
      </a:accent5>
      <a:accent6>
        <a:srgbClr val="738F98"/>
      </a:accent6>
      <a:hlink>
        <a:srgbClr val="FFCC66"/>
      </a:hlink>
      <a:folHlink>
        <a:srgbClr val="E9DCB9"/>
      </a:folHlink>
    </a:clrScheme>
    <a:fontScheme name="Introduction to Quantitative Methods-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troduction to Quantitative Methods-1 1">
        <a:dk1>
          <a:srgbClr val="000000"/>
        </a:dk1>
        <a:lt1>
          <a:srgbClr val="E8C567"/>
        </a:lt1>
        <a:dk2>
          <a:srgbClr val="2B5502"/>
        </a:dk2>
        <a:lt2>
          <a:srgbClr val="969696"/>
        </a:lt2>
        <a:accent1>
          <a:srgbClr val="FBDF53"/>
        </a:accent1>
        <a:accent2>
          <a:srgbClr val="FF9966"/>
        </a:accent2>
        <a:accent3>
          <a:srgbClr val="F2DFB8"/>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ntroduction to Quantitative Methods-1 2">
        <a:dk1>
          <a:srgbClr val="000000"/>
        </a:dk1>
        <a:lt1>
          <a:srgbClr val="E8C567"/>
        </a:lt1>
        <a:dk2>
          <a:srgbClr val="2B5502"/>
        </a:dk2>
        <a:lt2>
          <a:srgbClr val="777777"/>
        </a:lt2>
        <a:accent1>
          <a:srgbClr val="909082"/>
        </a:accent1>
        <a:accent2>
          <a:srgbClr val="809EA8"/>
        </a:accent2>
        <a:accent3>
          <a:srgbClr val="F2DFB8"/>
        </a:accent3>
        <a:accent4>
          <a:srgbClr val="000000"/>
        </a:accent4>
        <a:accent5>
          <a:srgbClr val="C6C6C1"/>
        </a:accent5>
        <a:accent6>
          <a:srgbClr val="738F98"/>
        </a:accent6>
        <a:hlink>
          <a:srgbClr val="FFCC66"/>
        </a:hlink>
        <a:folHlink>
          <a:srgbClr val="E9DCB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D:\Documents and Settings\Smriti Patil\My Documents\QM PPT - Shri\QM PPT - Shri\Introduction to Quantitative Methods-1.ppt</Template>
  <TotalTime>702</TotalTime>
  <Words>2964</Words>
  <Application>Microsoft PowerPoint</Application>
  <PresentationFormat>Custom</PresentationFormat>
  <Paragraphs>226</Paragraphs>
  <Slides>54</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54</vt:i4>
      </vt:variant>
    </vt:vector>
  </HeadingPairs>
  <TitlesOfParts>
    <vt:vector size="57" baseType="lpstr">
      <vt:lpstr>Introduction to Quantitative Methods-1</vt:lpstr>
      <vt:lpstr>MS Org Chart</vt:lpstr>
      <vt:lpstr>Worksheet</vt:lpstr>
      <vt:lpstr>SAMPLING</vt:lpstr>
      <vt:lpstr>Objectives</vt:lpstr>
      <vt:lpstr>Content</vt:lpstr>
      <vt:lpstr>Understanding Sample</vt:lpstr>
      <vt:lpstr>Mini Caselet</vt:lpstr>
      <vt:lpstr>Mini Caselet</vt:lpstr>
      <vt:lpstr>Terminologies</vt:lpstr>
      <vt:lpstr>Terminologies</vt:lpstr>
      <vt:lpstr>Terminologies</vt:lpstr>
      <vt:lpstr>Slide 10</vt:lpstr>
      <vt:lpstr>Sampling &amp; Non-Sampling Error</vt:lpstr>
      <vt:lpstr>How to overcome the problem?</vt:lpstr>
      <vt:lpstr>Nonsampling Error</vt:lpstr>
      <vt:lpstr>Reasons for Sampling</vt:lpstr>
      <vt:lpstr>Characteristic of good sample</vt:lpstr>
      <vt:lpstr>Sampling Designs</vt:lpstr>
      <vt:lpstr>Non-Probability Sampling</vt:lpstr>
      <vt:lpstr>Convenience Sampling</vt:lpstr>
      <vt:lpstr>Convenience Sampling</vt:lpstr>
      <vt:lpstr>Judgment Sampling</vt:lpstr>
      <vt:lpstr>Slide 21</vt:lpstr>
      <vt:lpstr>Drawbacks…</vt:lpstr>
      <vt:lpstr>Quota Sampling</vt:lpstr>
      <vt:lpstr>Drawbacks….</vt:lpstr>
      <vt:lpstr>Snowball Sampling</vt:lpstr>
      <vt:lpstr>Random or Probability Sampling</vt:lpstr>
      <vt:lpstr>Simple Random Sample</vt:lpstr>
      <vt:lpstr>Example</vt:lpstr>
      <vt:lpstr>Example</vt:lpstr>
      <vt:lpstr>Systematic Sampling</vt:lpstr>
      <vt:lpstr>Example</vt:lpstr>
      <vt:lpstr>Merit and Demerit</vt:lpstr>
      <vt:lpstr>Stratified Sampling</vt:lpstr>
      <vt:lpstr>Stratified Sampling</vt:lpstr>
      <vt:lpstr>Example</vt:lpstr>
      <vt:lpstr>Example</vt:lpstr>
      <vt:lpstr>Example</vt:lpstr>
      <vt:lpstr>Cluster Sampling</vt:lpstr>
      <vt:lpstr>Difference Between Stratified and Cluster Sampling.</vt:lpstr>
      <vt:lpstr>Example</vt:lpstr>
      <vt:lpstr>Example</vt:lpstr>
      <vt:lpstr>Central Limit Theorem</vt:lpstr>
      <vt:lpstr>Sampling Distribution</vt:lpstr>
      <vt:lpstr>Slide 44</vt:lpstr>
      <vt:lpstr>Relationship between Sample Size and Standard Error</vt:lpstr>
      <vt:lpstr>Example</vt:lpstr>
      <vt:lpstr>Relationship between Sample Size and Standard Error</vt:lpstr>
      <vt:lpstr>Confidence Level</vt:lpstr>
      <vt:lpstr>Confidence Level</vt:lpstr>
      <vt:lpstr>Confidence Interval</vt:lpstr>
      <vt:lpstr>The Fact</vt:lpstr>
      <vt:lpstr>Slide 52</vt:lpstr>
      <vt:lpstr>Factors influencing sample size (in case of mean)</vt:lpstr>
      <vt:lpstr>Formula</vt:lpstr>
    </vt:vector>
  </TitlesOfParts>
  <Company>WeIndia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SAMPLING</dc:title>
  <dc:creator>Smriti</dc:creator>
  <cp:lastModifiedBy>daimca</cp:lastModifiedBy>
  <cp:revision>85</cp:revision>
  <dcterms:created xsi:type="dcterms:W3CDTF">2009-09-15T16:28:36Z</dcterms:created>
  <dcterms:modified xsi:type="dcterms:W3CDTF">2020-01-21T09:02:08Z</dcterms:modified>
</cp:coreProperties>
</file>